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87" r:id="rId3"/>
    <p:sldId id="286" r:id="rId4"/>
    <p:sldId id="289" r:id="rId5"/>
    <p:sldId id="258" r:id="rId6"/>
    <p:sldId id="263" r:id="rId7"/>
    <p:sldId id="262" r:id="rId8"/>
    <p:sldId id="264" r:id="rId9"/>
    <p:sldId id="290" r:id="rId10"/>
    <p:sldId id="265" r:id="rId11"/>
    <p:sldId id="266" r:id="rId12"/>
    <p:sldId id="267" r:id="rId13"/>
    <p:sldId id="268" r:id="rId14"/>
    <p:sldId id="269" r:id="rId15"/>
    <p:sldId id="270" r:id="rId16"/>
    <p:sldId id="291" r:id="rId17"/>
    <p:sldId id="271" r:id="rId18"/>
    <p:sldId id="272" r:id="rId19"/>
    <p:sldId id="273" r:id="rId20"/>
    <p:sldId id="274" r:id="rId21"/>
    <p:sldId id="292" r:id="rId22"/>
    <p:sldId id="293" r:id="rId23"/>
    <p:sldId id="294" r:id="rId24"/>
    <p:sldId id="275" r:id="rId25"/>
    <p:sldId id="276" r:id="rId26"/>
    <p:sldId id="277" r:id="rId27"/>
    <p:sldId id="278" r:id="rId28"/>
    <p:sldId id="279" r:id="rId29"/>
    <p:sldId id="280" r:id="rId30"/>
    <p:sldId id="281" r:id="rId31"/>
    <p:sldId id="282" r:id="rId32"/>
    <p:sldId id="283" r:id="rId33"/>
    <p:sldId id="284" r:id="rId34"/>
    <p:sldId id="285" r:id="rId35"/>
    <p:sldId id="295" r:id="rId36"/>
    <p:sldId id="288" r:id="rId37"/>
    <p:sldId id="257" r:id="rId38"/>
    <p:sldId id="259" r:id="rId39"/>
    <p:sldId id="26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86679" autoAdjust="0"/>
  </p:normalViewPr>
  <p:slideViewPr>
    <p:cSldViewPr snapToGrid="0">
      <p:cViewPr varScale="1">
        <p:scale>
          <a:sx n="63" d="100"/>
          <a:sy n="63" d="100"/>
        </p:scale>
        <p:origin x="10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0A6F9-246B-4CEF-B231-4F6D4CA62D65}"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11EDF-67A5-4950-90DA-91A0ED84FFD4}" type="slidenum">
              <a:rPr lang="en-US" smtClean="0"/>
              <a:t>‹#›</a:t>
            </a:fld>
            <a:endParaRPr lang="en-US"/>
          </a:p>
        </p:txBody>
      </p:sp>
    </p:spTree>
    <p:extLst>
      <p:ext uri="{BB962C8B-B14F-4D97-AF65-F5344CB8AC3E}">
        <p14:creationId xmlns:p14="http://schemas.microsoft.com/office/powerpoint/2010/main" val="418755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need to waste time discussing things you already know about.</a:t>
            </a:r>
            <a:endParaRPr lang="en-US" dirty="0"/>
          </a:p>
        </p:txBody>
      </p:sp>
      <p:sp>
        <p:nvSpPr>
          <p:cNvPr id="4" name="Slide Number Placeholder 3"/>
          <p:cNvSpPr>
            <a:spLocks noGrp="1"/>
          </p:cNvSpPr>
          <p:nvPr>
            <p:ph type="sldNum" sz="quarter" idx="10"/>
          </p:nvPr>
        </p:nvSpPr>
        <p:spPr/>
        <p:txBody>
          <a:bodyPr/>
          <a:lstStyle/>
          <a:p>
            <a:fld id="{35B11EDF-67A5-4950-90DA-91A0ED84FFD4}" type="slidenum">
              <a:rPr lang="en-US" smtClean="0"/>
              <a:t>3</a:t>
            </a:fld>
            <a:endParaRPr lang="en-US"/>
          </a:p>
        </p:txBody>
      </p:sp>
    </p:spTree>
    <p:extLst>
      <p:ext uri="{BB962C8B-B14F-4D97-AF65-F5344CB8AC3E}">
        <p14:creationId xmlns:p14="http://schemas.microsoft.com/office/powerpoint/2010/main" val="683436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(Slides, reading, lecture, video)</a:t>
            </a:r>
          </a:p>
          <a:p>
            <a:r>
              <a:rPr lang="en-US" dirty="0" smtClean="0"/>
              <a:t>Small</a:t>
            </a:r>
            <a:r>
              <a:rPr lang="en-US" baseline="0" dirty="0" smtClean="0"/>
              <a:t> group, class discussion, presentation, written homework, testing</a:t>
            </a:r>
          </a:p>
          <a:p>
            <a:endParaRPr lang="en-US" dirty="0"/>
          </a:p>
        </p:txBody>
      </p:sp>
      <p:sp>
        <p:nvSpPr>
          <p:cNvPr id="4" name="Slide Number Placeholder 3"/>
          <p:cNvSpPr>
            <a:spLocks noGrp="1"/>
          </p:cNvSpPr>
          <p:nvPr>
            <p:ph type="sldNum" sz="quarter" idx="10"/>
          </p:nvPr>
        </p:nvSpPr>
        <p:spPr/>
        <p:txBody>
          <a:bodyPr/>
          <a:lstStyle/>
          <a:p>
            <a:fld id="{35B11EDF-67A5-4950-90DA-91A0ED84FFD4}" type="slidenum">
              <a:rPr lang="en-US" smtClean="0"/>
              <a:t>4</a:t>
            </a:fld>
            <a:endParaRPr lang="en-US"/>
          </a:p>
        </p:txBody>
      </p:sp>
    </p:spTree>
    <p:extLst>
      <p:ext uri="{BB962C8B-B14F-4D97-AF65-F5344CB8AC3E}">
        <p14:creationId xmlns:p14="http://schemas.microsoft.com/office/powerpoint/2010/main" val="309422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on syllabus</a:t>
            </a:r>
          </a:p>
          <a:p>
            <a:endParaRPr lang="en-US" dirty="0"/>
          </a:p>
        </p:txBody>
      </p:sp>
      <p:sp>
        <p:nvSpPr>
          <p:cNvPr id="4" name="Slide Number Placeholder 3"/>
          <p:cNvSpPr>
            <a:spLocks noGrp="1"/>
          </p:cNvSpPr>
          <p:nvPr>
            <p:ph type="sldNum" sz="quarter" idx="10"/>
          </p:nvPr>
        </p:nvSpPr>
        <p:spPr/>
        <p:txBody>
          <a:bodyPr/>
          <a:lstStyle/>
          <a:p>
            <a:fld id="{35B11EDF-67A5-4950-90DA-91A0ED84FFD4}" type="slidenum">
              <a:rPr lang="en-US" smtClean="0"/>
              <a:t>7</a:t>
            </a:fld>
            <a:endParaRPr lang="en-US"/>
          </a:p>
        </p:txBody>
      </p:sp>
    </p:spTree>
    <p:extLst>
      <p:ext uri="{BB962C8B-B14F-4D97-AF65-F5344CB8AC3E}">
        <p14:creationId xmlns:p14="http://schemas.microsoft.com/office/powerpoint/2010/main" val="2746636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in first part of syllabus where instructor and class info is</a:t>
            </a:r>
            <a:endParaRPr lang="en-US" dirty="0"/>
          </a:p>
        </p:txBody>
      </p:sp>
      <p:sp>
        <p:nvSpPr>
          <p:cNvPr id="4" name="Slide Number Placeholder 3"/>
          <p:cNvSpPr>
            <a:spLocks noGrp="1"/>
          </p:cNvSpPr>
          <p:nvPr>
            <p:ph type="sldNum" sz="quarter" idx="10"/>
          </p:nvPr>
        </p:nvSpPr>
        <p:spPr/>
        <p:txBody>
          <a:bodyPr/>
          <a:lstStyle/>
          <a:p>
            <a:fld id="{35B11EDF-67A5-4950-90DA-91A0ED84FFD4}" type="slidenum">
              <a:rPr lang="en-US" smtClean="0"/>
              <a:t>10</a:t>
            </a:fld>
            <a:endParaRPr lang="en-US"/>
          </a:p>
        </p:txBody>
      </p:sp>
    </p:spTree>
    <p:extLst>
      <p:ext uri="{BB962C8B-B14F-4D97-AF65-F5344CB8AC3E}">
        <p14:creationId xmlns:p14="http://schemas.microsoft.com/office/powerpoint/2010/main" val="3405253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using SLO table</a:t>
            </a:r>
            <a:endParaRPr lang="en-US" dirty="0"/>
          </a:p>
        </p:txBody>
      </p:sp>
      <p:sp>
        <p:nvSpPr>
          <p:cNvPr id="4" name="Slide Number Placeholder 3"/>
          <p:cNvSpPr>
            <a:spLocks noGrp="1"/>
          </p:cNvSpPr>
          <p:nvPr>
            <p:ph type="sldNum" sz="quarter" idx="10"/>
          </p:nvPr>
        </p:nvSpPr>
        <p:spPr/>
        <p:txBody>
          <a:bodyPr/>
          <a:lstStyle/>
          <a:p>
            <a:fld id="{35B11EDF-67A5-4950-90DA-91A0ED84FFD4}" type="slidenum">
              <a:rPr lang="en-US" smtClean="0"/>
              <a:t>13</a:t>
            </a:fld>
            <a:endParaRPr lang="en-US"/>
          </a:p>
        </p:txBody>
      </p:sp>
    </p:spTree>
    <p:extLst>
      <p:ext uri="{BB962C8B-B14F-4D97-AF65-F5344CB8AC3E}">
        <p14:creationId xmlns:p14="http://schemas.microsoft.com/office/powerpoint/2010/main" val="1387513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YT open in another window</a:t>
            </a:r>
            <a:endParaRPr lang="en-US" dirty="0"/>
          </a:p>
        </p:txBody>
      </p:sp>
      <p:sp>
        <p:nvSpPr>
          <p:cNvPr id="4" name="Slide Number Placeholder 3"/>
          <p:cNvSpPr>
            <a:spLocks noGrp="1"/>
          </p:cNvSpPr>
          <p:nvPr>
            <p:ph type="sldNum" sz="quarter" idx="10"/>
          </p:nvPr>
        </p:nvSpPr>
        <p:spPr/>
        <p:txBody>
          <a:bodyPr/>
          <a:lstStyle/>
          <a:p>
            <a:fld id="{35B11EDF-67A5-4950-90DA-91A0ED84FFD4}" type="slidenum">
              <a:rPr lang="en-US" smtClean="0"/>
              <a:t>33</a:t>
            </a:fld>
            <a:endParaRPr lang="en-US"/>
          </a:p>
        </p:txBody>
      </p:sp>
    </p:spTree>
    <p:extLst>
      <p:ext uri="{BB962C8B-B14F-4D97-AF65-F5344CB8AC3E}">
        <p14:creationId xmlns:p14="http://schemas.microsoft.com/office/powerpoint/2010/main" val="298333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know if you have a Deaf student because</a:t>
            </a:r>
            <a:r>
              <a:rPr lang="en-US" baseline="0" dirty="0" smtClean="0"/>
              <a:t> you will receive an accommodations letter at the start of the semester.</a:t>
            </a:r>
            <a:endParaRPr lang="en-US" dirty="0"/>
          </a:p>
        </p:txBody>
      </p:sp>
      <p:sp>
        <p:nvSpPr>
          <p:cNvPr id="4" name="Slide Number Placeholder 3"/>
          <p:cNvSpPr>
            <a:spLocks noGrp="1"/>
          </p:cNvSpPr>
          <p:nvPr>
            <p:ph type="sldNum" sz="quarter" idx="10"/>
          </p:nvPr>
        </p:nvSpPr>
        <p:spPr/>
        <p:txBody>
          <a:bodyPr/>
          <a:lstStyle/>
          <a:p>
            <a:fld id="{35B11EDF-67A5-4950-90DA-91A0ED84FFD4}" type="slidenum">
              <a:rPr lang="en-US" smtClean="0"/>
              <a:t>35</a:t>
            </a:fld>
            <a:endParaRPr lang="en-US"/>
          </a:p>
        </p:txBody>
      </p:sp>
    </p:spTree>
    <p:extLst>
      <p:ext uri="{BB962C8B-B14F-4D97-AF65-F5344CB8AC3E}">
        <p14:creationId xmlns:p14="http://schemas.microsoft.com/office/powerpoint/2010/main" val="573031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FA3F59-2622-4652-8D63-1CADDEB16C1E}"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74337-641E-4ED9-A90D-604BD4B05A7F}" type="slidenum">
              <a:rPr lang="en-US" smtClean="0"/>
              <a:t>‹#›</a:t>
            </a:fld>
            <a:endParaRPr lang="en-US"/>
          </a:p>
        </p:txBody>
      </p:sp>
    </p:spTree>
    <p:extLst>
      <p:ext uri="{BB962C8B-B14F-4D97-AF65-F5344CB8AC3E}">
        <p14:creationId xmlns:p14="http://schemas.microsoft.com/office/powerpoint/2010/main" val="123391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FA3F59-2622-4652-8D63-1CADDEB16C1E}"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74337-641E-4ED9-A90D-604BD4B05A7F}" type="slidenum">
              <a:rPr lang="en-US" smtClean="0"/>
              <a:t>‹#›</a:t>
            </a:fld>
            <a:endParaRPr lang="en-US"/>
          </a:p>
        </p:txBody>
      </p:sp>
    </p:spTree>
    <p:extLst>
      <p:ext uri="{BB962C8B-B14F-4D97-AF65-F5344CB8AC3E}">
        <p14:creationId xmlns:p14="http://schemas.microsoft.com/office/powerpoint/2010/main" val="2194586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FA3F59-2622-4652-8D63-1CADDEB16C1E}"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74337-641E-4ED9-A90D-604BD4B05A7F}" type="slidenum">
              <a:rPr lang="en-US" smtClean="0"/>
              <a:t>‹#›</a:t>
            </a:fld>
            <a:endParaRPr lang="en-US"/>
          </a:p>
        </p:txBody>
      </p:sp>
    </p:spTree>
    <p:extLst>
      <p:ext uri="{BB962C8B-B14F-4D97-AF65-F5344CB8AC3E}">
        <p14:creationId xmlns:p14="http://schemas.microsoft.com/office/powerpoint/2010/main" val="4152375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FA3F59-2622-4652-8D63-1CADDEB16C1E}"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74337-641E-4ED9-A90D-604BD4B05A7F}" type="slidenum">
              <a:rPr lang="en-US" smtClean="0"/>
              <a:t>‹#›</a:t>
            </a:fld>
            <a:endParaRPr lang="en-US"/>
          </a:p>
        </p:txBody>
      </p:sp>
    </p:spTree>
    <p:extLst>
      <p:ext uri="{BB962C8B-B14F-4D97-AF65-F5344CB8AC3E}">
        <p14:creationId xmlns:p14="http://schemas.microsoft.com/office/powerpoint/2010/main" val="11055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FA3F59-2622-4652-8D63-1CADDEB16C1E}"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74337-641E-4ED9-A90D-604BD4B05A7F}" type="slidenum">
              <a:rPr lang="en-US" smtClean="0"/>
              <a:t>‹#›</a:t>
            </a:fld>
            <a:endParaRPr lang="en-US"/>
          </a:p>
        </p:txBody>
      </p:sp>
    </p:spTree>
    <p:extLst>
      <p:ext uri="{BB962C8B-B14F-4D97-AF65-F5344CB8AC3E}">
        <p14:creationId xmlns:p14="http://schemas.microsoft.com/office/powerpoint/2010/main" val="294125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FA3F59-2622-4652-8D63-1CADDEB16C1E}"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74337-641E-4ED9-A90D-604BD4B05A7F}" type="slidenum">
              <a:rPr lang="en-US" smtClean="0"/>
              <a:t>‹#›</a:t>
            </a:fld>
            <a:endParaRPr lang="en-US"/>
          </a:p>
        </p:txBody>
      </p:sp>
    </p:spTree>
    <p:extLst>
      <p:ext uri="{BB962C8B-B14F-4D97-AF65-F5344CB8AC3E}">
        <p14:creationId xmlns:p14="http://schemas.microsoft.com/office/powerpoint/2010/main" val="482516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FA3F59-2622-4652-8D63-1CADDEB16C1E}" type="datetimeFigureOut">
              <a:rPr lang="en-US" smtClean="0"/>
              <a:t>11/30/2018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774337-641E-4ED9-A90D-604BD4B05A7F}" type="slidenum">
              <a:rPr lang="en-US" smtClean="0"/>
              <a:t>‹#›</a:t>
            </a:fld>
            <a:endParaRPr lang="en-US"/>
          </a:p>
        </p:txBody>
      </p:sp>
    </p:spTree>
    <p:extLst>
      <p:ext uri="{BB962C8B-B14F-4D97-AF65-F5344CB8AC3E}">
        <p14:creationId xmlns:p14="http://schemas.microsoft.com/office/powerpoint/2010/main" val="1121808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FA3F59-2622-4652-8D63-1CADDEB16C1E}" type="datetimeFigureOut">
              <a:rPr lang="en-US" smtClean="0"/>
              <a:t>11/30/2018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774337-641E-4ED9-A90D-604BD4B05A7F}" type="slidenum">
              <a:rPr lang="en-US" smtClean="0"/>
              <a:t>‹#›</a:t>
            </a:fld>
            <a:endParaRPr lang="en-US"/>
          </a:p>
        </p:txBody>
      </p:sp>
    </p:spTree>
    <p:extLst>
      <p:ext uri="{BB962C8B-B14F-4D97-AF65-F5344CB8AC3E}">
        <p14:creationId xmlns:p14="http://schemas.microsoft.com/office/powerpoint/2010/main" val="4027720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A3F59-2622-4652-8D63-1CADDEB16C1E}" type="datetimeFigureOut">
              <a:rPr lang="en-US" smtClean="0"/>
              <a:t>11/30/2018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774337-641E-4ED9-A90D-604BD4B05A7F}" type="slidenum">
              <a:rPr lang="en-US" smtClean="0"/>
              <a:t>‹#›</a:t>
            </a:fld>
            <a:endParaRPr lang="en-US"/>
          </a:p>
        </p:txBody>
      </p:sp>
    </p:spTree>
    <p:extLst>
      <p:ext uri="{BB962C8B-B14F-4D97-AF65-F5344CB8AC3E}">
        <p14:creationId xmlns:p14="http://schemas.microsoft.com/office/powerpoint/2010/main" val="4182972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FA3F59-2622-4652-8D63-1CADDEB16C1E}"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74337-641E-4ED9-A90D-604BD4B05A7F}" type="slidenum">
              <a:rPr lang="en-US" smtClean="0"/>
              <a:t>‹#›</a:t>
            </a:fld>
            <a:endParaRPr lang="en-US"/>
          </a:p>
        </p:txBody>
      </p:sp>
    </p:spTree>
    <p:extLst>
      <p:ext uri="{BB962C8B-B14F-4D97-AF65-F5344CB8AC3E}">
        <p14:creationId xmlns:p14="http://schemas.microsoft.com/office/powerpoint/2010/main" val="305226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FA3F59-2622-4652-8D63-1CADDEB16C1E}"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74337-641E-4ED9-A90D-604BD4B05A7F}" type="slidenum">
              <a:rPr lang="en-US" smtClean="0"/>
              <a:t>‹#›</a:t>
            </a:fld>
            <a:endParaRPr lang="en-US"/>
          </a:p>
        </p:txBody>
      </p:sp>
    </p:spTree>
    <p:extLst>
      <p:ext uri="{BB962C8B-B14F-4D97-AF65-F5344CB8AC3E}">
        <p14:creationId xmlns:p14="http://schemas.microsoft.com/office/powerpoint/2010/main" val="3451500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FA3F59-2622-4652-8D63-1CADDEB16C1E}" type="datetimeFigureOut">
              <a:rPr lang="en-US" smtClean="0"/>
              <a:t>11/30/2018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74337-641E-4ED9-A90D-604BD4B05A7F}" type="slidenum">
              <a:rPr lang="en-US" smtClean="0"/>
              <a:t>‹#›</a:t>
            </a:fld>
            <a:endParaRPr lang="en-US"/>
          </a:p>
        </p:txBody>
      </p:sp>
    </p:spTree>
    <p:extLst>
      <p:ext uri="{BB962C8B-B14F-4D97-AF65-F5344CB8AC3E}">
        <p14:creationId xmlns:p14="http://schemas.microsoft.com/office/powerpoint/2010/main" val="1644309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support.google.com/youtube/answer/6052538?hl=en" TargetMode="External"/><Relationship Id="rId2" Type="http://schemas.openxmlformats.org/officeDocument/2006/relationships/hyperlink" Target="https://amara.org/en/subtitling-platfor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nvaccess.org/" TargetMode="External"/><Relationship Id="rId2" Type="http://schemas.openxmlformats.org/officeDocument/2006/relationships/hyperlink" Target="https://www.freedomscientific.com/Products/Blindness/JAWS" TargetMode="External"/><Relationship Id="rId1" Type="http://schemas.openxmlformats.org/officeDocument/2006/relationships/slideLayout" Target="../slideLayouts/slideLayout2.xml"/><Relationship Id="rId6" Type="http://schemas.openxmlformats.org/officeDocument/2006/relationships/hyperlink" Target="https://www.apple.com/accessibility/iphone/vision/" TargetMode="External"/><Relationship Id="rId5" Type="http://schemas.openxmlformats.org/officeDocument/2006/relationships/hyperlink" Target="https://support.google.com/accessibility/android/answer/6283677?hl=en" TargetMode="External"/><Relationship Id="rId4" Type="http://schemas.openxmlformats.org/officeDocument/2006/relationships/hyperlink" Target="http://www.apple.com/accessibility/voiceover/"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community.canvaslms.com/docs/DOC-13053-4152276279" TargetMode="External"/><Relationship Id="rId2" Type="http://schemas.openxmlformats.org/officeDocument/2006/relationships/hyperlink" Target="https://community.canvaslms.com/docs/DOC-13076"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accessibility.psu.edu/software/googledocs/" TargetMode="External"/><Relationship Id="rId2" Type="http://schemas.openxmlformats.org/officeDocument/2006/relationships/hyperlink" Target="https://cdl.ucf.edu/teach/accessibility/udoi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ommunity.canvaslms.com/docs/DOC-13345-415280810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cconlineed.instructure.com/courses/1883/pages/d5-and-d6-colo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Making Canvas Courses Accessible</a:t>
            </a:r>
            <a:endParaRPr lang="en-US" dirty="0"/>
          </a:p>
        </p:txBody>
      </p:sp>
      <p:sp>
        <p:nvSpPr>
          <p:cNvPr id="3" name="Subtitle 2"/>
          <p:cNvSpPr>
            <a:spLocks noGrp="1"/>
          </p:cNvSpPr>
          <p:nvPr>
            <p:ph type="subTitle" idx="1"/>
          </p:nvPr>
        </p:nvSpPr>
        <p:spPr/>
        <p:txBody>
          <a:bodyPr/>
          <a:lstStyle/>
          <a:p>
            <a:r>
              <a:rPr lang="en-US" dirty="0" smtClean="0"/>
              <a:t>DRAFT</a:t>
            </a:r>
          </a:p>
          <a:p>
            <a:r>
              <a:rPr lang="en-US" dirty="0" smtClean="0"/>
              <a:t>(Adapted from materials by Helen Graves, updated and tailored for </a:t>
            </a:r>
            <a:r>
              <a:rPr lang="en-US" dirty="0" err="1" smtClean="0"/>
              <a:t>Ohlone</a:t>
            </a:r>
            <a:r>
              <a:rPr lang="en-US" dirty="0" smtClean="0"/>
              <a:t> College Spring 2019)</a:t>
            </a:r>
            <a:endParaRPr lang="en-US" dirty="0"/>
          </a:p>
        </p:txBody>
      </p:sp>
    </p:spTree>
    <p:extLst>
      <p:ext uri="{BB962C8B-B14F-4D97-AF65-F5344CB8AC3E}">
        <p14:creationId xmlns:p14="http://schemas.microsoft.com/office/powerpoint/2010/main" val="2300236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Formatting Lists with Canvas' Rich Content Editor (RCE)</a:t>
            </a:r>
            <a:endParaRPr lang="en-US" dirty="0"/>
          </a:p>
        </p:txBody>
      </p:sp>
      <p:sp>
        <p:nvSpPr>
          <p:cNvPr id="5" name="Rectangle 4"/>
          <p:cNvSpPr/>
          <p:nvPr/>
        </p:nvSpPr>
        <p:spPr>
          <a:xfrm>
            <a:off x="838200" y="1893714"/>
            <a:ext cx="10896600" cy="2062103"/>
          </a:xfrm>
          <a:prstGeom prst="rect">
            <a:avLst/>
          </a:prstGeom>
        </p:spPr>
        <p:txBody>
          <a:bodyPr wrap="square">
            <a:spAutoFit/>
          </a:bodyPr>
          <a:lstStyle/>
          <a:p>
            <a:pPr>
              <a:buFont typeface="+mj-lt"/>
              <a:buAutoNum type="arabicPeriod"/>
            </a:pPr>
            <a:r>
              <a:rPr lang="en-US" sz="3200" dirty="0" smtClean="0"/>
              <a:t>Type the list items as separate lines of text.</a:t>
            </a:r>
          </a:p>
          <a:p>
            <a:pPr>
              <a:buFont typeface="+mj-lt"/>
              <a:buAutoNum type="arabicPeriod"/>
            </a:pPr>
            <a:r>
              <a:rPr lang="en-US" sz="3200" dirty="0" smtClean="0"/>
              <a:t>Highlight the list content.</a:t>
            </a:r>
          </a:p>
          <a:p>
            <a:pPr>
              <a:buFont typeface="+mj-lt"/>
              <a:buAutoNum type="arabicPeriod"/>
            </a:pPr>
            <a:r>
              <a:rPr lang="en-US" sz="3200" dirty="0" smtClean="0"/>
              <a:t>Click the bulleted (unordered) or numbered (ordered) list tool in the RCE.</a:t>
            </a:r>
            <a:endParaRPr lang="en-US" sz="3200" dirty="0"/>
          </a:p>
        </p:txBody>
      </p:sp>
      <p:pic>
        <p:nvPicPr>
          <p:cNvPr id="4" name="Content Placeholder 3" descr="Rich Content Editor with list options in the upper right corner hilighted in r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64354" y="3451858"/>
            <a:ext cx="8972018" cy="2948942"/>
          </a:xfrm>
        </p:spPr>
      </p:pic>
    </p:spTree>
    <p:extLst>
      <p:ext uri="{BB962C8B-B14F-4D97-AF65-F5344CB8AC3E}">
        <p14:creationId xmlns:p14="http://schemas.microsoft.com/office/powerpoint/2010/main" val="3961136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Tables 1</a:t>
            </a:r>
            <a:endParaRPr lang="en-US" dirty="0"/>
          </a:p>
        </p:txBody>
      </p:sp>
      <p:sp>
        <p:nvSpPr>
          <p:cNvPr id="3" name="Content Placeholder 2"/>
          <p:cNvSpPr>
            <a:spLocks noGrp="1"/>
          </p:cNvSpPr>
          <p:nvPr>
            <p:ph idx="1"/>
          </p:nvPr>
        </p:nvSpPr>
        <p:spPr/>
        <p:txBody>
          <a:bodyPr/>
          <a:lstStyle/>
          <a:p>
            <a:r>
              <a:rPr lang="en-US" dirty="0" smtClean="0"/>
              <a:t>Tables convey information spatially by organizing data in a grid but students with sight impairments can't benefit from this visual illustration of the relationship between cells. To make tables usable by everyone, they need HTML markup that indicates </a:t>
            </a:r>
            <a:r>
              <a:rPr lang="en-US" i="1" dirty="0" smtClean="0"/>
              <a:t>header</a:t>
            </a:r>
            <a:r>
              <a:rPr lang="en-US" dirty="0" smtClean="0"/>
              <a:t> cells (describing the category of data in that row/column) and </a:t>
            </a:r>
            <a:r>
              <a:rPr lang="en-US" i="1" dirty="0" smtClean="0"/>
              <a:t>data</a:t>
            </a:r>
            <a:r>
              <a:rPr lang="en-US" dirty="0" smtClean="0"/>
              <a:t> cells.</a:t>
            </a:r>
          </a:p>
          <a:p>
            <a:endParaRPr lang="en-US" dirty="0" smtClean="0"/>
          </a:p>
          <a:p>
            <a:r>
              <a:rPr lang="en-US" dirty="0" smtClean="0"/>
              <a:t>In the majority of data tables, column headers are needed. Some tables do not have data that would require any header cells, and some tables need both column and row header cells indicated, as shown below.</a:t>
            </a:r>
          </a:p>
          <a:p>
            <a:endParaRPr lang="en-US" dirty="0"/>
          </a:p>
        </p:txBody>
      </p:sp>
    </p:spTree>
    <p:extLst>
      <p:ext uri="{BB962C8B-B14F-4D97-AF65-F5344CB8AC3E}">
        <p14:creationId xmlns:p14="http://schemas.microsoft.com/office/powerpoint/2010/main" val="356144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Example</a:t>
            </a:r>
            <a:endParaRPr lang="en-US" dirty="0"/>
          </a:p>
        </p:txBody>
      </p:sp>
      <p:graphicFrame>
        <p:nvGraphicFramePr>
          <p:cNvPr id="4" name="Content Placeholder 3" descr="Example table showing which are column headers and which are row headers."/>
          <p:cNvGraphicFramePr>
            <a:graphicFrameLocks noGrp="1"/>
          </p:cNvGraphicFramePr>
          <p:nvPr>
            <p:ph idx="1"/>
            <p:extLst>
              <p:ext uri="{D42A27DB-BD31-4B8C-83A1-F6EECF244321}">
                <p14:modId xmlns:p14="http://schemas.microsoft.com/office/powerpoint/2010/main" val="84619622"/>
              </p:ext>
            </p:extLst>
          </p:nvPr>
        </p:nvGraphicFramePr>
        <p:xfrm>
          <a:off x="600455" y="1517903"/>
          <a:ext cx="10515602" cy="4882897"/>
        </p:xfrm>
        <a:graphic>
          <a:graphicData uri="http://schemas.openxmlformats.org/drawingml/2006/table">
            <a:tbl>
              <a:tblPr firstRow="1"/>
              <a:tblGrid>
                <a:gridCol w="1813561">
                  <a:extLst>
                    <a:ext uri="{9D8B030D-6E8A-4147-A177-3AD203B41FA5}">
                      <a16:colId xmlns:a16="http://schemas.microsoft.com/office/drawing/2014/main" val="2001262369"/>
                    </a:ext>
                  </a:extLst>
                </a:gridCol>
                <a:gridCol w="1755648">
                  <a:extLst>
                    <a:ext uri="{9D8B030D-6E8A-4147-A177-3AD203B41FA5}">
                      <a16:colId xmlns:a16="http://schemas.microsoft.com/office/drawing/2014/main" val="1330049275"/>
                    </a:ext>
                  </a:extLst>
                </a:gridCol>
                <a:gridCol w="1834642">
                  <a:extLst>
                    <a:ext uri="{9D8B030D-6E8A-4147-A177-3AD203B41FA5}">
                      <a16:colId xmlns:a16="http://schemas.microsoft.com/office/drawing/2014/main" val="1933925585"/>
                    </a:ext>
                  </a:extLst>
                </a:gridCol>
                <a:gridCol w="1703917">
                  <a:extLst>
                    <a:ext uri="{9D8B030D-6E8A-4147-A177-3AD203B41FA5}">
                      <a16:colId xmlns:a16="http://schemas.microsoft.com/office/drawing/2014/main" val="4268679695"/>
                    </a:ext>
                  </a:extLst>
                </a:gridCol>
                <a:gridCol w="1703917">
                  <a:extLst>
                    <a:ext uri="{9D8B030D-6E8A-4147-A177-3AD203B41FA5}">
                      <a16:colId xmlns:a16="http://schemas.microsoft.com/office/drawing/2014/main" val="1843883422"/>
                    </a:ext>
                  </a:extLst>
                </a:gridCol>
                <a:gridCol w="1703917">
                  <a:extLst>
                    <a:ext uri="{9D8B030D-6E8A-4147-A177-3AD203B41FA5}">
                      <a16:colId xmlns:a16="http://schemas.microsoft.com/office/drawing/2014/main" val="1442585"/>
                    </a:ext>
                  </a:extLst>
                </a:gridCol>
              </a:tblGrid>
              <a:tr h="735060">
                <a:tc>
                  <a:txBody>
                    <a:bodyPr/>
                    <a:lstStyle/>
                    <a:p>
                      <a:endParaRPr lang="en-US" sz="1800" dirty="0"/>
                    </a:p>
                  </a:txBody>
                  <a:tcPr anchor="ctr">
                    <a:lnL>
                      <a:noFill/>
                    </a:lnL>
                    <a:lnR>
                      <a:noFill/>
                    </a:lnR>
                    <a:lnT>
                      <a:noFill/>
                    </a:lnT>
                    <a:lnB>
                      <a:noFill/>
                    </a:lnB>
                  </a:tcPr>
                </a:tc>
                <a:tc>
                  <a:txBody>
                    <a:bodyPr/>
                    <a:lstStyle/>
                    <a:p>
                      <a:r>
                        <a:rPr lang="en-US" sz="1800">
                          <a:effectLst/>
                        </a:rPr>
                        <a:t>Col Header</a:t>
                      </a:r>
                    </a:p>
                  </a:txBody>
                  <a:tcPr marL="76200" marR="76200" marT="76200" marB="76200" anchor="ctr">
                    <a:lnL>
                      <a:noFill/>
                    </a:lnL>
                    <a:lnR>
                      <a:noFill/>
                    </a:lnR>
                    <a:lnT>
                      <a:noFill/>
                    </a:lnT>
                    <a:lnB w="9525" cap="flat" cmpd="sng" algn="ctr">
                      <a:solidFill>
                        <a:srgbClr val="709AFF"/>
                      </a:solidFill>
                      <a:prstDash val="solid"/>
                      <a:round/>
                      <a:headEnd type="none" w="med" len="med"/>
                      <a:tailEnd type="none" w="med" len="med"/>
                    </a:lnB>
                  </a:tcPr>
                </a:tc>
                <a:tc>
                  <a:txBody>
                    <a:bodyPr/>
                    <a:lstStyle/>
                    <a:p>
                      <a:r>
                        <a:rPr lang="en-US" sz="1800">
                          <a:effectLst/>
                        </a:rPr>
                        <a:t>Col Header</a:t>
                      </a:r>
                    </a:p>
                  </a:txBody>
                  <a:tcPr marL="76200" marR="76200" marT="76200" marB="76200" anchor="ctr">
                    <a:lnL>
                      <a:noFill/>
                    </a:lnL>
                    <a:lnR>
                      <a:noFill/>
                    </a:lnR>
                    <a:lnT>
                      <a:noFill/>
                    </a:lnT>
                    <a:lnB w="9525" cap="flat" cmpd="sng" algn="ctr">
                      <a:solidFill>
                        <a:srgbClr val="709AFF"/>
                      </a:solidFill>
                      <a:prstDash val="solid"/>
                      <a:round/>
                      <a:headEnd type="none" w="med" len="med"/>
                      <a:tailEnd type="none" w="med" len="med"/>
                    </a:lnB>
                  </a:tcPr>
                </a:tc>
                <a:tc>
                  <a:txBody>
                    <a:bodyPr/>
                    <a:lstStyle/>
                    <a:p>
                      <a:r>
                        <a:rPr lang="en-US" sz="1800">
                          <a:effectLst/>
                        </a:rPr>
                        <a:t>Col Header</a:t>
                      </a:r>
                    </a:p>
                  </a:txBody>
                  <a:tcPr marL="76200" marR="76200" marT="76200" marB="76200" anchor="ctr">
                    <a:lnL>
                      <a:noFill/>
                    </a:lnL>
                    <a:lnR>
                      <a:noFill/>
                    </a:lnR>
                    <a:lnT>
                      <a:noFill/>
                    </a:lnT>
                    <a:lnB w="9525" cap="flat" cmpd="sng" algn="ctr">
                      <a:solidFill>
                        <a:srgbClr val="709AFF"/>
                      </a:solidFill>
                      <a:prstDash val="solid"/>
                      <a:round/>
                      <a:headEnd type="none" w="med" len="med"/>
                      <a:tailEnd type="none" w="med" len="med"/>
                    </a:lnB>
                  </a:tcPr>
                </a:tc>
                <a:tc>
                  <a:txBody>
                    <a:bodyPr/>
                    <a:lstStyle/>
                    <a:p>
                      <a:r>
                        <a:rPr lang="en-US" sz="1800">
                          <a:effectLst/>
                        </a:rPr>
                        <a:t>Col Header</a:t>
                      </a:r>
                    </a:p>
                  </a:txBody>
                  <a:tcPr marL="76200" marR="76200" marT="76200" marB="76200" anchor="ctr">
                    <a:lnL>
                      <a:noFill/>
                    </a:lnL>
                    <a:lnR>
                      <a:noFill/>
                    </a:lnR>
                    <a:lnT>
                      <a:noFill/>
                    </a:lnT>
                    <a:lnB w="9525" cap="flat" cmpd="sng" algn="ctr">
                      <a:solidFill>
                        <a:srgbClr val="709AFF"/>
                      </a:solidFill>
                      <a:prstDash val="solid"/>
                      <a:round/>
                      <a:headEnd type="none" w="med" len="med"/>
                      <a:tailEnd type="none" w="med" len="med"/>
                    </a:lnB>
                  </a:tcPr>
                </a:tc>
                <a:tc>
                  <a:txBody>
                    <a:bodyPr/>
                    <a:lstStyle/>
                    <a:p>
                      <a:r>
                        <a:rPr lang="en-US" sz="1800">
                          <a:effectLst/>
                        </a:rPr>
                        <a:t>Col Header</a:t>
                      </a:r>
                    </a:p>
                  </a:txBody>
                  <a:tcPr marL="76200" marR="76200" marT="76200" marB="76200" anchor="ctr">
                    <a:lnL>
                      <a:noFill/>
                    </a:lnL>
                    <a:lnR>
                      <a:noFill/>
                    </a:lnR>
                    <a:lnT>
                      <a:noFill/>
                    </a:lnT>
                    <a:lnB w="9525" cap="flat" cmpd="sng" algn="ctr">
                      <a:solidFill>
                        <a:srgbClr val="709AFF"/>
                      </a:solidFill>
                      <a:prstDash val="solid"/>
                      <a:round/>
                      <a:headEnd type="none" w="med" len="med"/>
                      <a:tailEnd type="none" w="med" len="med"/>
                    </a:lnB>
                  </a:tcPr>
                </a:tc>
                <a:extLst>
                  <a:ext uri="{0D108BD9-81ED-4DB2-BD59-A6C34878D82A}">
                    <a16:rowId xmlns:a16="http://schemas.microsoft.com/office/drawing/2014/main" val="2287060104"/>
                  </a:ext>
                </a:extLst>
              </a:tr>
              <a:tr h="735060">
                <a:tc>
                  <a:txBody>
                    <a:bodyPr/>
                    <a:lstStyle/>
                    <a:p>
                      <a:r>
                        <a:rPr lang="en-US" sz="1800"/>
                        <a:t> </a:t>
                      </a:r>
                    </a:p>
                  </a:txBody>
                  <a:tcPr anchor="ctr">
                    <a:lnL>
                      <a:noFill/>
                    </a:lnL>
                    <a:lnR w="9525" cap="flat" cmpd="sng" algn="ctr">
                      <a:solidFill>
                        <a:srgbClr val="709AFF"/>
                      </a:solidFill>
                      <a:prstDash val="solid"/>
                      <a:round/>
                      <a:headEnd type="none" w="med" len="med"/>
                      <a:tailEnd type="none" w="med" len="med"/>
                    </a:lnR>
                    <a:lnT>
                      <a:noFill/>
                    </a:lnT>
                    <a:lnB>
                      <a:noFill/>
                    </a:lnB>
                  </a:tcPr>
                </a:tc>
                <a:tc>
                  <a:txBody>
                    <a:bodyPr/>
                    <a:lstStyle/>
                    <a:p>
                      <a:pPr algn="ctr"/>
                      <a:r>
                        <a:rPr lang="en-US" sz="1800" dirty="0">
                          <a:effectLst/>
                        </a:rPr>
                        <a:t>Breed</a:t>
                      </a:r>
                    </a:p>
                  </a:txBody>
                  <a:tcPr marL="76200" marR="76200" marT="76200" marB="76200" anchor="ctr">
                    <a:lnL w="9525" cap="flat" cmpd="sng" algn="ctr">
                      <a:solidFill>
                        <a:srgbClr val="709AFF"/>
                      </a:solidFill>
                      <a:prstDash val="solid"/>
                      <a:round/>
                      <a:headEnd type="none" w="med" len="med"/>
                      <a:tailEnd type="none" w="med" len="med"/>
                    </a:lnL>
                    <a:lnR w="9525" cap="flat" cmpd="sng" algn="ctr">
                      <a:solidFill>
                        <a:srgbClr val="709AFF"/>
                      </a:solidFill>
                      <a:prstDash val="solid"/>
                      <a:round/>
                      <a:headEnd type="none" w="med" len="med"/>
                      <a:tailEnd type="none" w="med" len="med"/>
                    </a:lnR>
                    <a:lnT w="9525" cap="flat" cmpd="sng" algn="ctr">
                      <a:solidFill>
                        <a:srgbClr val="709AFF"/>
                      </a:solidFill>
                      <a:prstDash val="solid"/>
                      <a:round/>
                      <a:headEnd type="none" w="med" len="med"/>
                      <a:tailEnd type="none" w="med" len="med"/>
                    </a:lnT>
                    <a:lnB w="9525" cap="flat" cmpd="sng" algn="ctr">
                      <a:solidFill>
                        <a:srgbClr val="709AFF"/>
                      </a:solidFill>
                      <a:prstDash val="solid"/>
                      <a:round/>
                      <a:headEnd type="none" w="med" len="med"/>
                      <a:tailEnd type="none" w="med" len="med"/>
                    </a:lnB>
                    <a:solidFill>
                      <a:srgbClr val="DBEFFF"/>
                    </a:solidFill>
                  </a:tcPr>
                </a:tc>
                <a:tc>
                  <a:txBody>
                    <a:bodyPr/>
                    <a:lstStyle/>
                    <a:p>
                      <a:pPr algn="ctr"/>
                      <a:r>
                        <a:rPr lang="en-US" sz="1800" dirty="0">
                          <a:effectLst/>
                        </a:rPr>
                        <a:t>Type of Breed</a:t>
                      </a:r>
                    </a:p>
                  </a:txBody>
                  <a:tcPr marL="76200" marR="76200" marT="76200" marB="76200" anchor="ctr">
                    <a:lnL w="9525" cap="flat" cmpd="sng" algn="ctr">
                      <a:solidFill>
                        <a:srgbClr val="709AFF"/>
                      </a:solidFill>
                      <a:prstDash val="solid"/>
                      <a:round/>
                      <a:headEnd type="none" w="med" len="med"/>
                      <a:tailEnd type="none" w="med" len="med"/>
                    </a:lnL>
                    <a:lnR w="9525" cap="flat" cmpd="sng" algn="ctr">
                      <a:solidFill>
                        <a:srgbClr val="709AFF"/>
                      </a:solidFill>
                      <a:prstDash val="solid"/>
                      <a:round/>
                      <a:headEnd type="none" w="med" len="med"/>
                      <a:tailEnd type="none" w="med" len="med"/>
                    </a:lnR>
                    <a:lnT w="9525" cap="flat" cmpd="sng" algn="ctr">
                      <a:solidFill>
                        <a:srgbClr val="709AFF"/>
                      </a:solidFill>
                      <a:prstDash val="solid"/>
                      <a:round/>
                      <a:headEnd type="none" w="med" len="med"/>
                      <a:tailEnd type="none" w="med" len="med"/>
                    </a:lnT>
                    <a:lnB w="9525" cap="flat" cmpd="sng" algn="ctr">
                      <a:solidFill>
                        <a:srgbClr val="709AFF"/>
                      </a:solidFill>
                      <a:prstDash val="solid"/>
                      <a:round/>
                      <a:headEnd type="none" w="med" len="med"/>
                      <a:tailEnd type="none" w="med" len="med"/>
                    </a:lnB>
                    <a:solidFill>
                      <a:srgbClr val="DBEFFF"/>
                    </a:solidFill>
                  </a:tcPr>
                </a:tc>
                <a:tc>
                  <a:txBody>
                    <a:bodyPr/>
                    <a:lstStyle/>
                    <a:p>
                      <a:pPr algn="ctr"/>
                      <a:r>
                        <a:rPr lang="en-US" sz="1800" dirty="0">
                          <a:effectLst/>
                        </a:rPr>
                        <a:t>Coat</a:t>
                      </a:r>
                    </a:p>
                  </a:txBody>
                  <a:tcPr marL="76200" marR="76200" marT="76200" marB="76200" anchor="ctr">
                    <a:lnL w="9525" cap="flat" cmpd="sng" algn="ctr">
                      <a:solidFill>
                        <a:srgbClr val="709AFF"/>
                      </a:solidFill>
                      <a:prstDash val="solid"/>
                      <a:round/>
                      <a:headEnd type="none" w="med" len="med"/>
                      <a:tailEnd type="none" w="med" len="med"/>
                    </a:lnL>
                    <a:lnR w="9525" cap="flat" cmpd="sng" algn="ctr">
                      <a:solidFill>
                        <a:srgbClr val="709AFF"/>
                      </a:solidFill>
                      <a:prstDash val="solid"/>
                      <a:round/>
                      <a:headEnd type="none" w="med" len="med"/>
                      <a:tailEnd type="none" w="med" len="med"/>
                    </a:lnR>
                    <a:lnT w="9525" cap="flat" cmpd="sng" algn="ctr">
                      <a:solidFill>
                        <a:srgbClr val="709AFF"/>
                      </a:solidFill>
                      <a:prstDash val="solid"/>
                      <a:round/>
                      <a:headEnd type="none" w="med" len="med"/>
                      <a:tailEnd type="none" w="med" len="med"/>
                    </a:lnT>
                    <a:lnB w="9525" cap="flat" cmpd="sng" algn="ctr">
                      <a:solidFill>
                        <a:srgbClr val="709AFF"/>
                      </a:solidFill>
                      <a:prstDash val="solid"/>
                      <a:round/>
                      <a:headEnd type="none" w="med" len="med"/>
                      <a:tailEnd type="none" w="med" len="med"/>
                    </a:lnB>
                    <a:solidFill>
                      <a:srgbClr val="DBEFFF"/>
                    </a:solidFill>
                  </a:tcPr>
                </a:tc>
                <a:tc>
                  <a:txBody>
                    <a:bodyPr/>
                    <a:lstStyle/>
                    <a:p>
                      <a:pPr algn="ctr"/>
                      <a:r>
                        <a:rPr lang="en-US" sz="1800" dirty="0">
                          <a:effectLst/>
                        </a:rPr>
                        <a:t>Lap Cat</a:t>
                      </a:r>
                    </a:p>
                  </a:txBody>
                  <a:tcPr marL="76200" marR="76200" marT="76200" marB="76200" anchor="ctr">
                    <a:lnL w="9525" cap="flat" cmpd="sng" algn="ctr">
                      <a:solidFill>
                        <a:srgbClr val="709AFF"/>
                      </a:solidFill>
                      <a:prstDash val="solid"/>
                      <a:round/>
                      <a:headEnd type="none" w="med" len="med"/>
                      <a:tailEnd type="none" w="med" len="med"/>
                    </a:lnL>
                    <a:lnR w="9525" cap="flat" cmpd="sng" algn="ctr">
                      <a:solidFill>
                        <a:srgbClr val="709AFF"/>
                      </a:solidFill>
                      <a:prstDash val="solid"/>
                      <a:round/>
                      <a:headEnd type="none" w="med" len="med"/>
                      <a:tailEnd type="none" w="med" len="med"/>
                    </a:lnR>
                    <a:lnT w="9525" cap="flat" cmpd="sng" algn="ctr">
                      <a:solidFill>
                        <a:srgbClr val="709AFF"/>
                      </a:solidFill>
                      <a:prstDash val="solid"/>
                      <a:round/>
                      <a:headEnd type="none" w="med" len="med"/>
                      <a:tailEnd type="none" w="med" len="med"/>
                    </a:lnT>
                    <a:lnB w="9525" cap="flat" cmpd="sng" algn="ctr">
                      <a:solidFill>
                        <a:srgbClr val="709AFF"/>
                      </a:solidFill>
                      <a:prstDash val="solid"/>
                      <a:round/>
                      <a:headEnd type="none" w="med" len="med"/>
                      <a:tailEnd type="none" w="med" len="med"/>
                    </a:lnB>
                    <a:solidFill>
                      <a:srgbClr val="DBEFFF"/>
                    </a:solidFill>
                  </a:tcPr>
                </a:tc>
                <a:tc>
                  <a:txBody>
                    <a:bodyPr/>
                    <a:lstStyle/>
                    <a:p>
                      <a:pPr algn="ctr"/>
                      <a:r>
                        <a:rPr lang="en-US" sz="1800" dirty="0">
                          <a:effectLst/>
                        </a:rPr>
                        <a:t>Adult Weight</a:t>
                      </a:r>
                    </a:p>
                  </a:txBody>
                  <a:tcPr marL="76200" marR="76200" marT="76200" marB="76200" anchor="ctr">
                    <a:lnL w="9525" cap="flat" cmpd="sng" algn="ctr">
                      <a:solidFill>
                        <a:srgbClr val="709AFF"/>
                      </a:solidFill>
                      <a:prstDash val="solid"/>
                      <a:round/>
                      <a:headEnd type="none" w="med" len="med"/>
                      <a:tailEnd type="none" w="med" len="med"/>
                    </a:lnL>
                    <a:lnR w="9525" cap="flat" cmpd="sng" algn="ctr">
                      <a:solidFill>
                        <a:srgbClr val="709AFF"/>
                      </a:solidFill>
                      <a:prstDash val="solid"/>
                      <a:round/>
                      <a:headEnd type="none" w="med" len="med"/>
                      <a:tailEnd type="none" w="med" len="med"/>
                    </a:lnR>
                    <a:lnT w="9525" cap="flat" cmpd="sng" algn="ctr">
                      <a:solidFill>
                        <a:srgbClr val="709AFF"/>
                      </a:solidFill>
                      <a:prstDash val="solid"/>
                      <a:round/>
                      <a:headEnd type="none" w="med" len="med"/>
                      <a:tailEnd type="none" w="med" len="med"/>
                    </a:lnT>
                    <a:lnB w="9525" cap="flat" cmpd="sng" algn="ctr">
                      <a:solidFill>
                        <a:srgbClr val="709AFF"/>
                      </a:solidFill>
                      <a:prstDash val="solid"/>
                      <a:round/>
                      <a:headEnd type="none" w="med" len="med"/>
                      <a:tailEnd type="none" w="med" len="med"/>
                    </a:lnB>
                    <a:solidFill>
                      <a:srgbClr val="DBEFFF"/>
                    </a:solidFill>
                  </a:tcPr>
                </a:tc>
                <a:extLst>
                  <a:ext uri="{0D108BD9-81ED-4DB2-BD59-A6C34878D82A}">
                    <a16:rowId xmlns:a16="http://schemas.microsoft.com/office/drawing/2014/main" val="4293361577"/>
                  </a:ext>
                </a:extLst>
              </a:tr>
              <a:tr h="735060">
                <a:tc>
                  <a:txBody>
                    <a:bodyPr/>
                    <a:lstStyle/>
                    <a:p>
                      <a:r>
                        <a:rPr lang="en-US" sz="1800">
                          <a:effectLst/>
                        </a:rPr>
                        <a:t>Row Header</a:t>
                      </a:r>
                    </a:p>
                  </a:txBody>
                  <a:tcPr marL="76200" marR="76200" marT="76200" marB="76200" anchor="ctr">
                    <a:lnL>
                      <a:noFill/>
                    </a:lnL>
                    <a:lnR w="9525" cap="flat" cmpd="sng" algn="ctr">
                      <a:solidFill>
                        <a:srgbClr val="709AFF"/>
                      </a:solidFill>
                      <a:prstDash val="solid"/>
                      <a:round/>
                      <a:headEnd type="none" w="med" len="med"/>
                      <a:tailEnd type="none" w="med" len="med"/>
                    </a:lnR>
                    <a:lnT>
                      <a:noFill/>
                    </a:lnT>
                    <a:lnB>
                      <a:noFill/>
                    </a:lnB>
                  </a:tcPr>
                </a:tc>
                <a:tc>
                  <a:txBody>
                    <a:bodyPr/>
                    <a:lstStyle/>
                    <a:p>
                      <a:pPr algn="l"/>
                      <a:r>
                        <a:rPr lang="en-US" sz="1800">
                          <a:effectLst/>
                        </a:rPr>
                        <a:t>Bengal</a:t>
                      </a:r>
                    </a:p>
                  </a:txBody>
                  <a:tcPr marL="76200" marR="76200" marT="76200" marB="76200" anchor="ctr">
                    <a:lnL w="9525" cap="flat" cmpd="sng" algn="ctr">
                      <a:solidFill>
                        <a:srgbClr val="709AFF"/>
                      </a:solidFill>
                      <a:prstDash val="solid"/>
                      <a:round/>
                      <a:headEnd type="none" w="med" len="med"/>
                      <a:tailEnd type="none" w="med" len="med"/>
                    </a:lnL>
                    <a:lnR w="9525" cap="flat" cmpd="sng" algn="ctr">
                      <a:solidFill>
                        <a:srgbClr val="709AFF"/>
                      </a:solidFill>
                      <a:prstDash val="solid"/>
                      <a:round/>
                      <a:headEnd type="none" w="med" len="med"/>
                      <a:tailEnd type="none" w="med" len="med"/>
                    </a:lnR>
                    <a:lnT w="9525" cap="flat" cmpd="sng" algn="ctr">
                      <a:solidFill>
                        <a:srgbClr val="709AFF"/>
                      </a:solidFill>
                      <a:prstDash val="solid"/>
                      <a:round/>
                      <a:headEnd type="none" w="med" len="med"/>
                      <a:tailEnd type="none" w="med" len="med"/>
                    </a:lnT>
                    <a:lnB w="9525" cap="flat" cmpd="sng" algn="ctr">
                      <a:solidFill>
                        <a:srgbClr val="709AFF"/>
                      </a:solidFill>
                      <a:prstDash val="solid"/>
                      <a:round/>
                      <a:headEnd type="none" w="med" len="med"/>
                      <a:tailEnd type="none" w="med" len="med"/>
                    </a:lnB>
                    <a:solidFill>
                      <a:srgbClr val="E0C7FF"/>
                    </a:solidFill>
                  </a:tcPr>
                </a:tc>
                <a:tc>
                  <a:txBody>
                    <a:bodyPr/>
                    <a:lstStyle/>
                    <a:p>
                      <a:r>
                        <a:rPr lang="en-US" sz="1800">
                          <a:effectLst/>
                        </a:rPr>
                        <a:t>Hybrid</a:t>
                      </a:r>
                    </a:p>
                  </a:txBody>
                  <a:tcPr marL="76200" marR="76200" marT="76200" marB="76200" anchor="ctr">
                    <a:lnL w="9525" cap="flat" cmpd="sng" algn="ctr">
                      <a:solidFill>
                        <a:srgbClr val="709AFF"/>
                      </a:solidFill>
                      <a:prstDash val="solid"/>
                      <a:round/>
                      <a:headEnd type="none" w="med" len="med"/>
                      <a:tailEnd type="none" w="med" len="med"/>
                    </a:lnL>
                    <a:lnR w="9525" cap="flat" cmpd="sng" algn="ctr">
                      <a:solidFill>
                        <a:srgbClr val="709AFF"/>
                      </a:solidFill>
                      <a:prstDash val="solid"/>
                      <a:round/>
                      <a:headEnd type="none" w="med" len="med"/>
                      <a:tailEnd type="none" w="med" len="med"/>
                    </a:lnR>
                    <a:lnT w="9525" cap="flat" cmpd="sng" algn="ctr">
                      <a:solidFill>
                        <a:srgbClr val="709AFF"/>
                      </a:solidFill>
                      <a:prstDash val="solid"/>
                      <a:round/>
                      <a:headEnd type="none" w="med" len="med"/>
                      <a:tailEnd type="none" w="med" len="med"/>
                    </a:lnT>
                    <a:lnB w="9525" cap="flat" cmpd="sng" algn="ctr">
                      <a:solidFill>
                        <a:srgbClr val="709AFF"/>
                      </a:solidFill>
                      <a:prstDash val="solid"/>
                      <a:round/>
                      <a:headEnd type="none" w="med" len="med"/>
                      <a:tailEnd type="none" w="med" len="med"/>
                    </a:lnB>
                  </a:tcPr>
                </a:tc>
                <a:tc>
                  <a:txBody>
                    <a:bodyPr/>
                    <a:lstStyle/>
                    <a:p>
                      <a:r>
                        <a:rPr lang="en-US" sz="1800">
                          <a:effectLst/>
                        </a:rPr>
                        <a:t>Short</a:t>
                      </a:r>
                    </a:p>
                  </a:txBody>
                  <a:tcPr marL="76200" marR="76200" marT="76200" marB="76200" anchor="ctr">
                    <a:lnL w="9525" cap="flat" cmpd="sng" algn="ctr">
                      <a:solidFill>
                        <a:srgbClr val="709AFF"/>
                      </a:solidFill>
                      <a:prstDash val="solid"/>
                      <a:round/>
                      <a:headEnd type="none" w="med" len="med"/>
                      <a:tailEnd type="none" w="med" len="med"/>
                    </a:lnL>
                    <a:lnR w="9525" cap="flat" cmpd="sng" algn="ctr">
                      <a:solidFill>
                        <a:srgbClr val="709AFF"/>
                      </a:solidFill>
                      <a:prstDash val="solid"/>
                      <a:round/>
                      <a:headEnd type="none" w="med" len="med"/>
                      <a:tailEnd type="none" w="med" len="med"/>
                    </a:lnR>
                    <a:lnT w="9525" cap="flat" cmpd="sng" algn="ctr">
                      <a:solidFill>
                        <a:srgbClr val="709AFF"/>
                      </a:solidFill>
                      <a:prstDash val="solid"/>
                      <a:round/>
                      <a:headEnd type="none" w="med" len="med"/>
                      <a:tailEnd type="none" w="med" len="med"/>
                    </a:lnT>
                    <a:lnB w="9525" cap="flat" cmpd="sng" algn="ctr">
                      <a:solidFill>
                        <a:srgbClr val="709AFF"/>
                      </a:solidFill>
                      <a:prstDash val="solid"/>
                      <a:round/>
                      <a:headEnd type="none" w="med" len="med"/>
                      <a:tailEnd type="none" w="med" len="med"/>
                    </a:lnB>
                  </a:tcPr>
                </a:tc>
                <a:tc>
                  <a:txBody>
                    <a:bodyPr/>
                    <a:lstStyle/>
                    <a:p>
                      <a:r>
                        <a:rPr lang="en-US" sz="1800">
                          <a:effectLst/>
                        </a:rPr>
                        <a:t>No</a:t>
                      </a:r>
                    </a:p>
                  </a:txBody>
                  <a:tcPr marL="76200" marR="76200" marT="76200" marB="76200" anchor="ctr">
                    <a:lnL w="9525" cap="flat" cmpd="sng" algn="ctr">
                      <a:solidFill>
                        <a:srgbClr val="709AFF"/>
                      </a:solidFill>
                      <a:prstDash val="solid"/>
                      <a:round/>
                      <a:headEnd type="none" w="med" len="med"/>
                      <a:tailEnd type="none" w="med" len="med"/>
                    </a:lnL>
                    <a:lnR w="9525" cap="flat" cmpd="sng" algn="ctr">
                      <a:solidFill>
                        <a:srgbClr val="709AFF"/>
                      </a:solidFill>
                      <a:prstDash val="solid"/>
                      <a:round/>
                      <a:headEnd type="none" w="med" len="med"/>
                      <a:tailEnd type="none" w="med" len="med"/>
                    </a:lnR>
                    <a:lnT w="9525" cap="flat" cmpd="sng" algn="ctr">
                      <a:solidFill>
                        <a:srgbClr val="709AFF"/>
                      </a:solidFill>
                      <a:prstDash val="solid"/>
                      <a:round/>
                      <a:headEnd type="none" w="med" len="med"/>
                      <a:tailEnd type="none" w="med" len="med"/>
                    </a:lnT>
                    <a:lnB w="9525" cap="flat" cmpd="sng" algn="ctr">
                      <a:solidFill>
                        <a:srgbClr val="709AFF"/>
                      </a:solidFill>
                      <a:prstDash val="solid"/>
                      <a:round/>
                      <a:headEnd type="none" w="med" len="med"/>
                      <a:tailEnd type="none" w="med" len="med"/>
                    </a:lnB>
                  </a:tcPr>
                </a:tc>
                <a:tc>
                  <a:txBody>
                    <a:bodyPr/>
                    <a:lstStyle/>
                    <a:p>
                      <a:r>
                        <a:rPr lang="en-US" sz="1800">
                          <a:effectLst/>
                        </a:rPr>
                        <a:t>15</a:t>
                      </a:r>
                    </a:p>
                  </a:txBody>
                  <a:tcPr marL="76200" marR="76200" marT="76200" marB="76200" anchor="ctr">
                    <a:lnL w="9525" cap="flat" cmpd="sng" algn="ctr">
                      <a:solidFill>
                        <a:srgbClr val="709AFF"/>
                      </a:solidFill>
                      <a:prstDash val="solid"/>
                      <a:round/>
                      <a:headEnd type="none" w="med" len="med"/>
                      <a:tailEnd type="none" w="med" len="med"/>
                    </a:lnL>
                    <a:lnR w="9525" cap="flat" cmpd="sng" algn="ctr">
                      <a:solidFill>
                        <a:srgbClr val="709AFF"/>
                      </a:solidFill>
                      <a:prstDash val="solid"/>
                      <a:round/>
                      <a:headEnd type="none" w="med" len="med"/>
                      <a:tailEnd type="none" w="med" len="med"/>
                    </a:lnR>
                    <a:lnT w="9525" cap="flat" cmpd="sng" algn="ctr">
                      <a:solidFill>
                        <a:srgbClr val="709AFF"/>
                      </a:solidFill>
                      <a:prstDash val="solid"/>
                      <a:round/>
                      <a:headEnd type="none" w="med" len="med"/>
                      <a:tailEnd type="none" w="med" len="med"/>
                    </a:lnT>
                    <a:lnB w="9525" cap="flat" cmpd="sng" algn="ctr">
                      <a:solidFill>
                        <a:srgbClr val="709AFF"/>
                      </a:solidFill>
                      <a:prstDash val="solid"/>
                      <a:round/>
                      <a:headEnd type="none" w="med" len="med"/>
                      <a:tailEnd type="none" w="med" len="med"/>
                    </a:lnB>
                  </a:tcPr>
                </a:tc>
                <a:extLst>
                  <a:ext uri="{0D108BD9-81ED-4DB2-BD59-A6C34878D82A}">
                    <a16:rowId xmlns:a16="http://schemas.microsoft.com/office/drawing/2014/main" val="3875327389"/>
                  </a:ext>
                </a:extLst>
              </a:tr>
              <a:tr h="1207597">
                <a:tc>
                  <a:txBody>
                    <a:bodyPr/>
                    <a:lstStyle/>
                    <a:p>
                      <a:r>
                        <a:rPr lang="en-US" sz="1800">
                          <a:effectLst/>
                        </a:rPr>
                        <a:t>Row Header</a:t>
                      </a:r>
                    </a:p>
                  </a:txBody>
                  <a:tcPr marL="76200" marR="76200" marT="76200" marB="76200" anchor="ctr">
                    <a:lnL>
                      <a:noFill/>
                    </a:lnL>
                    <a:lnR w="9525" cap="flat" cmpd="sng" algn="ctr">
                      <a:solidFill>
                        <a:srgbClr val="709AFF"/>
                      </a:solidFill>
                      <a:prstDash val="solid"/>
                      <a:round/>
                      <a:headEnd type="none" w="med" len="med"/>
                      <a:tailEnd type="none" w="med" len="med"/>
                    </a:lnR>
                    <a:lnT>
                      <a:noFill/>
                    </a:lnT>
                    <a:lnB>
                      <a:noFill/>
                    </a:lnB>
                  </a:tcPr>
                </a:tc>
                <a:tc>
                  <a:txBody>
                    <a:bodyPr/>
                    <a:lstStyle/>
                    <a:p>
                      <a:pPr algn="l"/>
                      <a:r>
                        <a:rPr lang="en-US" sz="1800" dirty="0">
                          <a:effectLst/>
                        </a:rPr>
                        <a:t>Scottish Fold</a:t>
                      </a:r>
                    </a:p>
                  </a:txBody>
                  <a:tcPr marL="76200" marR="76200" marT="76200" marB="76200" anchor="ctr">
                    <a:lnL w="9525" cap="flat" cmpd="sng" algn="ctr">
                      <a:solidFill>
                        <a:srgbClr val="709AFF"/>
                      </a:solidFill>
                      <a:prstDash val="solid"/>
                      <a:round/>
                      <a:headEnd type="none" w="med" len="med"/>
                      <a:tailEnd type="none" w="med" len="med"/>
                    </a:lnL>
                    <a:lnR w="9525" cap="flat" cmpd="sng" algn="ctr">
                      <a:solidFill>
                        <a:srgbClr val="709AFF"/>
                      </a:solidFill>
                      <a:prstDash val="solid"/>
                      <a:round/>
                      <a:headEnd type="none" w="med" len="med"/>
                      <a:tailEnd type="none" w="med" len="med"/>
                    </a:lnR>
                    <a:lnT w="9525" cap="flat" cmpd="sng" algn="ctr">
                      <a:solidFill>
                        <a:srgbClr val="709AFF"/>
                      </a:solidFill>
                      <a:prstDash val="solid"/>
                      <a:round/>
                      <a:headEnd type="none" w="med" len="med"/>
                      <a:tailEnd type="none" w="med" len="med"/>
                    </a:lnT>
                    <a:lnB w="9525" cap="flat" cmpd="sng" algn="ctr">
                      <a:solidFill>
                        <a:srgbClr val="709AFF"/>
                      </a:solidFill>
                      <a:prstDash val="solid"/>
                      <a:round/>
                      <a:headEnd type="none" w="med" len="med"/>
                      <a:tailEnd type="none" w="med" len="med"/>
                    </a:lnB>
                    <a:solidFill>
                      <a:srgbClr val="E0C7FF"/>
                    </a:solidFill>
                  </a:tcPr>
                </a:tc>
                <a:tc>
                  <a:txBody>
                    <a:bodyPr/>
                    <a:lstStyle/>
                    <a:p>
                      <a:r>
                        <a:rPr lang="en-US" sz="1800" dirty="0">
                          <a:effectLst/>
                        </a:rPr>
                        <a:t>Natural/Mutation</a:t>
                      </a:r>
                    </a:p>
                  </a:txBody>
                  <a:tcPr marL="76200" marR="76200" marT="76200" marB="76200" anchor="ctr">
                    <a:lnL w="9525" cap="flat" cmpd="sng" algn="ctr">
                      <a:solidFill>
                        <a:srgbClr val="709AFF"/>
                      </a:solidFill>
                      <a:prstDash val="solid"/>
                      <a:round/>
                      <a:headEnd type="none" w="med" len="med"/>
                      <a:tailEnd type="none" w="med" len="med"/>
                    </a:lnL>
                    <a:lnR w="9525" cap="flat" cmpd="sng" algn="ctr">
                      <a:solidFill>
                        <a:srgbClr val="709AFF"/>
                      </a:solidFill>
                      <a:prstDash val="solid"/>
                      <a:round/>
                      <a:headEnd type="none" w="med" len="med"/>
                      <a:tailEnd type="none" w="med" len="med"/>
                    </a:lnR>
                    <a:lnT w="9525" cap="flat" cmpd="sng" algn="ctr">
                      <a:solidFill>
                        <a:srgbClr val="709AFF"/>
                      </a:solidFill>
                      <a:prstDash val="solid"/>
                      <a:round/>
                      <a:headEnd type="none" w="med" len="med"/>
                      <a:tailEnd type="none" w="med" len="med"/>
                    </a:lnT>
                    <a:lnB w="9525" cap="flat" cmpd="sng" algn="ctr">
                      <a:solidFill>
                        <a:srgbClr val="709AFF"/>
                      </a:solidFill>
                      <a:prstDash val="solid"/>
                      <a:round/>
                      <a:headEnd type="none" w="med" len="med"/>
                      <a:tailEnd type="none" w="med" len="med"/>
                    </a:lnB>
                  </a:tcPr>
                </a:tc>
                <a:tc>
                  <a:txBody>
                    <a:bodyPr/>
                    <a:lstStyle/>
                    <a:p>
                      <a:r>
                        <a:rPr lang="en-US" sz="1800" dirty="0">
                          <a:effectLst/>
                        </a:rPr>
                        <a:t>Short</a:t>
                      </a:r>
                    </a:p>
                  </a:txBody>
                  <a:tcPr marL="76200" marR="76200" marT="76200" marB="76200" anchor="ctr">
                    <a:lnL w="9525" cap="flat" cmpd="sng" algn="ctr">
                      <a:solidFill>
                        <a:srgbClr val="709AFF"/>
                      </a:solidFill>
                      <a:prstDash val="solid"/>
                      <a:round/>
                      <a:headEnd type="none" w="med" len="med"/>
                      <a:tailEnd type="none" w="med" len="med"/>
                    </a:lnL>
                    <a:lnR w="9525" cap="flat" cmpd="sng" algn="ctr">
                      <a:solidFill>
                        <a:srgbClr val="709AFF"/>
                      </a:solidFill>
                      <a:prstDash val="solid"/>
                      <a:round/>
                      <a:headEnd type="none" w="med" len="med"/>
                      <a:tailEnd type="none" w="med" len="med"/>
                    </a:lnR>
                    <a:lnT w="9525" cap="flat" cmpd="sng" algn="ctr">
                      <a:solidFill>
                        <a:srgbClr val="709AFF"/>
                      </a:solidFill>
                      <a:prstDash val="solid"/>
                      <a:round/>
                      <a:headEnd type="none" w="med" len="med"/>
                      <a:tailEnd type="none" w="med" len="med"/>
                    </a:lnT>
                    <a:lnB w="9525" cap="flat" cmpd="sng" algn="ctr">
                      <a:solidFill>
                        <a:srgbClr val="709AFF"/>
                      </a:solidFill>
                      <a:prstDash val="solid"/>
                      <a:round/>
                      <a:headEnd type="none" w="med" len="med"/>
                      <a:tailEnd type="none" w="med" len="med"/>
                    </a:lnB>
                  </a:tcPr>
                </a:tc>
                <a:tc>
                  <a:txBody>
                    <a:bodyPr/>
                    <a:lstStyle/>
                    <a:p>
                      <a:r>
                        <a:rPr lang="en-US" sz="1800">
                          <a:effectLst/>
                        </a:rPr>
                        <a:t>No</a:t>
                      </a:r>
                    </a:p>
                  </a:txBody>
                  <a:tcPr marL="76200" marR="76200" marT="76200" marB="76200" anchor="ctr">
                    <a:lnL w="9525" cap="flat" cmpd="sng" algn="ctr">
                      <a:solidFill>
                        <a:srgbClr val="709AFF"/>
                      </a:solidFill>
                      <a:prstDash val="solid"/>
                      <a:round/>
                      <a:headEnd type="none" w="med" len="med"/>
                      <a:tailEnd type="none" w="med" len="med"/>
                    </a:lnL>
                    <a:lnR w="9525" cap="flat" cmpd="sng" algn="ctr">
                      <a:solidFill>
                        <a:srgbClr val="709AFF"/>
                      </a:solidFill>
                      <a:prstDash val="solid"/>
                      <a:round/>
                      <a:headEnd type="none" w="med" len="med"/>
                      <a:tailEnd type="none" w="med" len="med"/>
                    </a:lnR>
                    <a:lnT w="9525" cap="flat" cmpd="sng" algn="ctr">
                      <a:solidFill>
                        <a:srgbClr val="709AFF"/>
                      </a:solidFill>
                      <a:prstDash val="solid"/>
                      <a:round/>
                      <a:headEnd type="none" w="med" len="med"/>
                      <a:tailEnd type="none" w="med" len="med"/>
                    </a:lnT>
                    <a:lnB w="9525" cap="flat" cmpd="sng" algn="ctr">
                      <a:solidFill>
                        <a:srgbClr val="709AFF"/>
                      </a:solidFill>
                      <a:prstDash val="solid"/>
                      <a:round/>
                      <a:headEnd type="none" w="med" len="med"/>
                      <a:tailEnd type="none" w="med" len="med"/>
                    </a:lnB>
                  </a:tcPr>
                </a:tc>
                <a:tc>
                  <a:txBody>
                    <a:bodyPr/>
                    <a:lstStyle/>
                    <a:p>
                      <a:r>
                        <a:rPr lang="en-US" sz="1800">
                          <a:effectLst/>
                        </a:rPr>
                        <a:t>9</a:t>
                      </a:r>
                    </a:p>
                  </a:txBody>
                  <a:tcPr marL="76200" marR="76200" marT="76200" marB="76200" anchor="ctr">
                    <a:lnL w="9525" cap="flat" cmpd="sng" algn="ctr">
                      <a:solidFill>
                        <a:srgbClr val="709AFF"/>
                      </a:solidFill>
                      <a:prstDash val="solid"/>
                      <a:round/>
                      <a:headEnd type="none" w="med" len="med"/>
                      <a:tailEnd type="none" w="med" len="med"/>
                    </a:lnL>
                    <a:lnR w="9525" cap="flat" cmpd="sng" algn="ctr">
                      <a:solidFill>
                        <a:srgbClr val="709AFF"/>
                      </a:solidFill>
                      <a:prstDash val="solid"/>
                      <a:round/>
                      <a:headEnd type="none" w="med" len="med"/>
                      <a:tailEnd type="none" w="med" len="med"/>
                    </a:lnR>
                    <a:lnT w="9525" cap="flat" cmpd="sng" algn="ctr">
                      <a:solidFill>
                        <a:srgbClr val="709AFF"/>
                      </a:solidFill>
                      <a:prstDash val="solid"/>
                      <a:round/>
                      <a:headEnd type="none" w="med" len="med"/>
                      <a:tailEnd type="none" w="med" len="med"/>
                    </a:lnT>
                    <a:lnB w="9525" cap="flat" cmpd="sng" algn="ctr">
                      <a:solidFill>
                        <a:srgbClr val="709AFF"/>
                      </a:solidFill>
                      <a:prstDash val="solid"/>
                      <a:round/>
                      <a:headEnd type="none" w="med" len="med"/>
                      <a:tailEnd type="none" w="med" len="med"/>
                    </a:lnB>
                  </a:tcPr>
                </a:tc>
                <a:extLst>
                  <a:ext uri="{0D108BD9-81ED-4DB2-BD59-A6C34878D82A}">
                    <a16:rowId xmlns:a16="http://schemas.microsoft.com/office/drawing/2014/main" val="2741160717"/>
                  </a:ext>
                </a:extLst>
              </a:tr>
              <a:tr h="735060">
                <a:tc>
                  <a:txBody>
                    <a:bodyPr/>
                    <a:lstStyle/>
                    <a:p>
                      <a:r>
                        <a:rPr lang="en-US" sz="1800">
                          <a:effectLst/>
                        </a:rPr>
                        <a:t>Row Header</a:t>
                      </a:r>
                    </a:p>
                  </a:txBody>
                  <a:tcPr marL="76200" marR="76200" marT="76200" marB="76200" anchor="ctr">
                    <a:lnL>
                      <a:noFill/>
                    </a:lnL>
                    <a:lnR w="9525" cap="flat" cmpd="sng" algn="ctr">
                      <a:solidFill>
                        <a:srgbClr val="709AFF"/>
                      </a:solidFill>
                      <a:prstDash val="solid"/>
                      <a:round/>
                      <a:headEnd type="none" w="med" len="med"/>
                      <a:tailEnd type="none" w="med" len="med"/>
                    </a:lnR>
                    <a:lnT>
                      <a:noFill/>
                    </a:lnT>
                    <a:lnB>
                      <a:noFill/>
                    </a:lnB>
                  </a:tcPr>
                </a:tc>
                <a:tc>
                  <a:txBody>
                    <a:bodyPr/>
                    <a:lstStyle/>
                    <a:p>
                      <a:pPr algn="l"/>
                      <a:r>
                        <a:rPr lang="en-US" sz="1800">
                          <a:effectLst/>
                        </a:rPr>
                        <a:t>Siberian</a:t>
                      </a:r>
                    </a:p>
                  </a:txBody>
                  <a:tcPr marL="76200" marR="76200" marT="76200" marB="76200" anchor="ctr">
                    <a:lnL w="9525" cap="flat" cmpd="sng" algn="ctr">
                      <a:solidFill>
                        <a:srgbClr val="709AFF"/>
                      </a:solidFill>
                      <a:prstDash val="solid"/>
                      <a:round/>
                      <a:headEnd type="none" w="med" len="med"/>
                      <a:tailEnd type="none" w="med" len="med"/>
                    </a:lnL>
                    <a:lnR w="9525" cap="flat" cmpd="sng" algn="ctr">
                      <a:solidFill>
                        <a:srgbClr val="709AFF"/>
                      </a:solidFill>
                      <a:prstDash val="solid"/>
                      <a:round/>
                      <a:headEnd type="none" w="med" len="med"/>
                      <a:tailEnd type="none" w="med" len="med"/>
                    </a:lnR>
                    <a:lnT w="9525" cap="flat" cmpd="sng" algn="ctr">
                      <a:solidFill>
                        <a:srgbClr val="709AFF"/>
                      </a:solidFill>
                      <a:prstDash val="solid"/>
                      <a:round/>
                      <a:headEnd type="none" w="med" len="med"/>
                      <a:tailEnd type="none" w="med" len="med"/>
                    </a:lnT>
                    <a:lnB w="9525" cap="flat" cmpd="sng" algn="ctr">
                      <a:solidFill>
                        <a:srgbClr val="709AFF"/>
                      </a:solidFill>
                      <a:prstDash val="solid"/>
                      <a:round/>
                      <a:headEnd type="none" w="med" len="med"/>
                      <a:tailEnd type="none" w="med" len="med"/>
                    </a:lnB>
                    <a:solidFill>
                      <a:srgbClr val="E0C7FF"/>
                    </a:solidFill>
                  </a:tcPr>
                </a:tc>
                <a:tc>
                  <a:txBody>
                    <a:bodyPr/>
                    <a:lstStyle/>
                    <a:p>
                      <a:r>
                        <a:rPr lang="en-US" sz="1800">
                          <a:effectLst/>
                        </a:rPr>
                        <a:t>Natural</a:t>
                      </a:r>
                    </a:p>
                  </a:txBody>
                  <a:tcPr marL="76200" marR="76200" marT="76200" marB="76200" anchor="ctr">
                    <a:lnL w="9525" cap="flat" cmpd="sng" algn="ctr">
                      <a:solidFill>
                        <a:srgbClr val="709AFF"/>
                      </a:solidFill>
                      <a:prstDash val="solid"/>
                      <a:round/>
                      <a:headEnd type="none" w="med" len="med"/>
                      <a:tailEnd type="none" w="med" len="med"/>
                    </a:lnL>
                    <a:lnR w="9525" cap="flat" cmpd="sng" algn="ctr">
                      <a:solidFill>
                        <a:srgbClr val="709AFF"/>
                      </a:solidFill>
                      <a:prstDash val="solid"/>
                      <a:round/>
                      <a:headEnd type="none" w="med" len="med"/>
                      <a:tailEnd type="none" w="med" len="med"/>
                    </a:lnR>
                    <a:lnT w="9525" cap="flat" cmpd="sng" algn="ctr">
                      <a:solidFill>
                        <a:srgbClr val="709AFF"/>
                      </a:solidFill>
                      <a:prstDash val="solid"/>
                      <a:round/>
                      <a:headEnd type="none" w="med" len="med"/>
                      <a:tailEnd type="none" w="med" len="med"/>
                    </a:lnT>
                    <a:lnB w="9525" cap="flat" cmpd="sng" algn="ctr">
                      <a:solidFill>
                        <a:srgbClr val="709AFF"/>
                      </a:solidFill>
                      <a:prstDash val="solid"/>
                      <a:round/>
                      <a:headEnd type="none" w="med" len="med"/>
                      <a:tailEnd type="none" w="med" len="med"/>
                    </a:lnB>
                  </a:tcPr>
                </a:tc>
                <a:tc>
                  <a:txBody>
                    <a:bodyPr/>
                    <a:lstStyle/>
                    <a:p>
                      <a:r>
                        <a:rPr lang="en-US" sz="1800">
                          <a:effectLst/>
                        </a:rPr>
                        <a:t>Long</a:t>
                      </a:r>
                    </a:p>
                  </a:txBody>
                  <a:tcPr marL="76200" marR="76200" marT="76200" marB="76200" anchor="ctr">
                    <a:lnL w="9525" cap="flat" cmpd="sng" algn="ctr">
                      <a:solidFill>
                        <a:srgbClr val="709AFF"/>
                      </a:solidFill>
                      <a:prstDash val="solid"/>
                      <a:round/>
                      <a:headEnd type="none" w="med" len="med"/>
                      <a:tailEnd type="none" w="med" len="med"/>
                    </a:lnL>
                    <a:lnR w="9525" cap="flat" cmpd="sng" algn="ctr">
                      <a:solidFill>
                        <a:srgbClr val="709AFF"/>
                      </a:solidFill>
                      <a:prstDash val="solid"/>
                      <a:round/>
                      <a:headEnd type="none" w="med" len="med"/>
                      <a:tailEnd type="none" w="med" len="med"/>
                    </a:lnR>
                    <a:lnT w="9525" cap="flat" cmpd="sng" algn="ctr">
                      <a:solidFill>
                        <a:srgbClr val="709AFF"/>
                      </a:solidFill>
                      <a:prstDash val="solid"/>
                      <a:round/>
                      <a:headEnd type="none" w="med" len="med"/>
                      <a:tailEnd type="none" w="med" len="med"/>
                    </a:lnT>
                    <a:lnB w="9525" cap="flat" cmpd="sng" algn="ctr">
                      <a:solidFill>
                        <a:srgbClr val="709AFF"/>
                      </a:solidFill>
                      <a:prstDash val="solid"/>
                      <a:round/>
                      <a:headEnd type="none" w="med" len="med"/>
                      <a:tailEnd type="none" w="med" len="med"/>
                    </a:lnB>
                  </a:tcPr>
                </a:tc>
                <a:tc>
                  <a:txBody>
                    <a:bodyPr/>
                    <a:lstStyle/>
                    <a:p>
                      <a:r>
                        <a:rPr lang="en-US" sz="1800">
                          <a:effectLst/>
                        </a:rPr>
                        <a:t>Yes</a:t>
                      </a:r>
                    </a:p>
                  </a:txBody>
                  <a:tcPr marL="76200" marR="76200" marT="76200" marB="76200" anchor="ctr">
                    <a:lnL w="9525" cap="flat" cmpd="sng" algn="ctr">
                      <a:solidFill>
                        <a:srgbClr val="709AFF"/>
                      </a:solidFill>
                      <a:prstDash val="solid"/>
                      <a:round/>
                      <a:headEnd type="none" w="med" len="med"/>
                      <a:tailEnd type="none" w="med" len="med"/>
                    </a:lnL>
                    <a:lnR w="9525" cap="flat" cmpd="sng" algn="ctr">
                      <a:solidFill>
                        <a:srgbClr val="709AFF"/>
                      </a:solidFill>
                      <a:prstDash val="solid"/>
                      <a:round/>
                      <a:headEnd type="none" w="med" len="med"/>
                      <a:tailEnd type="none" w="med" len="med"/>
                    </a:lnR>
                    <a:lnT w="9525" cap="flat" cmpd="sng" algn="ctr">
                      <a:solidFill>
                        <a:srgbClr val="709AFF"/>
                      </a:solidFill>
                      <a:prstDash val="solid"/>
                      <a:round/>
                      <a:headEnd type="none" w="med" len="med"/>
                      <a:tailEnd type="none" w="med" len="med"/>
                    </a:lnT>
                    <a:lnB w="9525" cap="flat" cmpd="sng" algn="ctr">
                      <a:solidFill>
                        <a:srgbClr val="709AFF"/>
                      </a:solidFill>
                      <a:prstDash val="solid"/>
                      <a:round/>
                      <a:headEnd type="none" w="med" len="med"/>
                      <a:tailEnd type="none" w="med" len="med"/>
                    </a:lnB>
                  </a:tcPr>
                </a:tc>
                <a:tc>
                  <a:txBody>
                    <a:bodyPr/>
                    <a:lstStyle/>
                    <a:p>
                      <a:r>
                        <a:rPr lang="en-US" sz="1800">
                          <a:effectLst/>
                        </a:rPr>
                        <a:t>14</a:t>
                      </a:r>
                    </a:p>
                  </a:txBody>
                  <a:tcPr marL="76200" marR="76200" marT="76200" marB="76200" anchor="ctr">
                    <a:lnL w="9525" cap="flat" cmpd="sng" algn="ctr">
                      <a:solidFill>
                        <a:srgbClr val="709AFF"/>
                      </a:solidFill>
                      <a:prstDash val="solid"/>
                      <a:round/>
                      <a:headEnd type="none" w="med" len="med"/>
                      <a:tailEnd type="none" w="med" len="med"/>
                    </a:lnL>
                    <a:lnR w="9525" cap="flat" cmpd="sng" algn="ctr">
                      <a:solidFill>
                        <a:srgbClr val="709AFF"/>
                      </a:solidFill>
                      <a:prstDash val="solid"/>
                      <a:round/>
                      <a:headEnd type="none" w="med" len="med"/>
                      <a:tailEnd type="none" w="med" len="med"/>
                    </a:lnR>
                    <a:lnT w="9525" cap="flat" cmpd="sng" algn="ctr">
                      <a:solidFill>
                        <a:srgbClr val="709AFF"/>
                      </a:solidFill>
                      <a:prstDash val="solid"/>
                      <a:round/>
                      <a:headEnd type="none" w="med" len="med"/>
                      <a:tailEnd type="none" w="med" len="med"/>
                    </a:lnT>
                    <a:lnB w="9525" cap="flat" cmpd="sng" algn="ctr">
                      <a:solidFill>
                        <a:srgbClr val="709AFF"/>
                      </a:solidFill>
                      <a:prstDash val="solid"/>
                      <a:round/>
                      <a:headEnd type="none" w="med" len="med"/>
                      <a:tailEnd type="none" w="med" len="med"/>
                    </a:lnB>
                  </a:tcPr>
                </a:tc>
                <a:extLst>
                  <a:ext uri="{0D108BD9-81ED-4DB2-BD59-A6C34878D82A}">
                    <a16:rowId xmlns:a16="http://schemas.microsoft.com/office/drawing/2014/main" val="1424004785"/>
                  </a:ext>
                </a:extLst>
              </a:tr>
              <a:tr h="735060">
                <a:tc>
                  <a:txBody>
                    <a:bodyPr/>
                    <a:lstStyle/>
                    <a:p>
                      <a:r>
                        <a:rPr lang="en-US" sz="1800">
                          <a:effectLst/>
                        </a:rPr>
                        <a:t>Row Header</a:t>
                      </a:r>
                    </a:p>
                  </a:txBody>
                  <a:tcPr marL="76200" marR="76200" marT="76200" marB="76200" anchor="ctr">
                    <a:lnL>
                      <a:noFill/>
                    </a:lnL>
                    <a:lnR w="9525" cap="flat" cmpd="sng" algn="ctr">
                      <a:solidFill>
                        <a:srgbClr val="709AFF"/>
                      </a:solidFill>
                      <a:prstDash val="solid"/>
                      <a:round/>
                      <a:headEnd type="none" w="med" len="med"/>
                      <a:tailEnd type="none" w="med" len="med"/>
                    </a:lnR>
                    <a:lnT>
                      <a:noFill/>
                    </a:lnT>
                    <a:lnB>
                      <a:noFill/>
                    </a:lnB>
                  </a:tcPr>
                </a:tc>
                <a:tc>
                  <a:txBody>
                    <a:bodyPr/>
                    <a:lstStyle/>
                    <a:p>
                      <a:pPr algn="l"/>
                      <a:r>
                        <a:rPr lang="en-US" sz="1800">
                          <a:effectLst/>
                        </a:rPr>
                        <a:t>Tonkinese</a:t>
                      </a:r>
                    </a:p>
                  </a:txBody>
                  <a:tcPr marL="76200" marR="76200" marT="76200" marB="76200" anchor="ctr">
                    <a:lnL w="9525" cap="flat" cmpd="sng" algn="ctr">
                      <a:solidFill>
                        <a:srgbClr val="709AFF"/>
                      </a:solidFill>
                      <a:prstDash val="solid"/>
                      <a:round/>
                      <a:headEnd type="none" w="med" len="med"/>
                      <a:tailEnd type="none" w="med" len="med"/>
                    </a:lnL>
                    <a:lnR w="9525" cap="flat" cmpd="sng" algn="ctr">
                      <a:solidFill>
                        <a:srgbClr val="709AFF"/>
                      </a:solidFill>
                      <a:prstDash val="solid"/>
                      <a:round/>
                      <a:headEnd type="none" w="med" len="med"/>
                      <a:tailEnd type="none" w="med" len="med"/>
                    </a:lnR>
                    <a:lnT w="9525" cap="flat" cmpd="sng" algn="ctr">
                      <a:solidFill>
                        <a:srgbClr val="709AFF"/>
                      </a:solidFill>
                      <a:prstDash val="solid"/>
                      <a:round/>
                      <a:headEnd type="none" w="med" len="med"/>
                      <a:tailEnd type="none" w="med" len="med"/>
                    </a:lnT>
                    <a:lnB w="9525" cap="flat" cmpd="sng" algn="ctr">
                      <a:solidFill>
                        <a:srgbClr val="709AFF"/>
                      </a:solidFill>
                      <a:prstDash val="solid"/>
                      <a:round/>
                      <a:headEnd type="none" w="med" len="med"/>
                      <a:tailEnd type="none" w="med" len="med"/>
                    </a:lnB>
                    <a:solidFill>
                      <a:srgbClr val="E0C7FF"/>
                    </a:solidFill>
                  </a:tcPr>
                </a:tc>
                <a:tc>
                  <a:txBody>
                    <a:bodyPr/>
                    <a:lstStyle/>
                    <a:p>
                      <a:r>
                        <a:rPr lang="en-US" sz="1800">
                          <a:effectLst/>
                        </a:rPr>
                        <a:t>Crossbreed</a:t>
                      </a:r>
                    </a:p>
                  </a:txBody>
                  <a:tcPr marL="76200" marR="76200" marT="76200" marB="76200" anchor="ctr">
                    <a:lnL w="9525" cap="flat" cmpd="sng" algn="ctr">
                      <a:solidFill>
                        <a:srgbClr val="709AFF"/>
                      </a:solidFill>
                      <a:prstDash val="solid"/>
                      <a:round/>
                      <a:headEnd type="none" w="med" len="med"/>
                      <a:tailEnd type="none" w="med" len="med"/>
                    </a:lnL>
                    <a:lnR w="9525" cap="flat" cmpd="sng" algn="ctr">
                      <a:solidFill>
                        <a:srgbClr val="709AFF"/>
                      </a:solidFill>
                      <a:prstDash val="solid"/>
                      <a:round/>
                      <a:headEnd type="none" w="med" len="med"/>
                      <a:tailEnd type="none" w="med" len="med"/>
                    </a:lnR>
                    <a:lnT w="9525" cap="flat" cmpd="sng" algn="ctr">
                      <a:solidFill>
                        <a:srgbClr val="709AFF"/>
                      </a:solidFill>
                      <a:prstDash val="solid"/>
                      <a:round/>
                      <a:headEnd type="none" w="med" len="med"/>
                      <a:tailEnd type="none" w="med" len="med"/>
                    </a:lnT>
                    <a:lnB w="9525" cap="flat" cmpd="sng" algn="ctr">
                      <a:solidFill>
                        <a:srgbClr val="709AFF"/>
                      </a:solidFill>
                      <a:prstDash val="solid"/>
                      <a:round/>
                      <a:headEnd type="none" w="med" len="med"/>
                      <a:tailEnd type="none" w="med" len="med"/>
                    </a:lnB>
                  </a:tcPr>
                </a:tc>
                <a:tc>
                  <a:txBody>
                    <a:bodyPr/>
                    <a:lstStyle/>
                    <a:p>
                      <a:r>
                        <a:rPr lang="en-US" sz="1800">
                          <a:effectLst/>
                        </a:rPr>
                        <a:t>Short</a:t>
                      </a:r>
                    </a:p>
                  </a:txBody>
                  <a:tcPr marL="76200" marR="76200" marT="76200" marB="76200" anchor="ctr">
                    <a:lnL w="9525" cap="flat" cmpd="sng" algn="ctr">
                      <a:solidFill>
                        <a:srgbClr val="709AFF"/>
                      </a:solidFill>
                      <a:prstDash val="solid"/>
                      <a:round/>
                      <a:headEnd type="none" w="med" len="med"/>
                      <a:tailEnd type="none" w="med" len="med"/>
                    </a:lnL>
                    <a:lnR w="9525" cap="flat" cmpd="sng" algn="ctr">
                      <a:solidFill>
                        <a:srgbClr val="709AFF"/>
                      </a:solidFill>
                      <a:prstDash val="solid"/>
                      <a:round/>
                      <a:headEnd type="none" w="med" len="med"/>
                      <a:tailEnd type="none" w="med" len="med"/>
                    </a:lnR>
                    <a:lnT w="9525" cap="flat" cmpd="sng" algn="ctr">
                      <a:solidFill>
                        <a:srgbClr val="709AFF"/>
                      </a:solidFill>
                      <a:prstDash val="solid"/>
                      <a:round/>
                      <a:headEnd type="none" w="med" len="med"/>
                      <a:tailEnd type="none" w="med" len="med"/>
                    </a:lnT>
                    <a:lnB w="9525" cap="flat" cmpd="sng" algn="ctr">
                      <a:solidFill>
                        <a:srgbClr val="709AFF"/>
                      </a:solidFill>
                      <a:prstDash val="solid"/>
                      <a:round/>
                      <a:headEnd type="none" w="med" len="med"/>
                      <a:tailEnd type="none" w="med" len="med"/>
                    </a:lnB>
                  </a:tcPr>
                </a:tc>
                <a:tc>
                  <a:txBody>
                    <a:bodyPr/>
                    <a:lstStyle/>
                    <a:p>
                      <a:r>
                        <a:rPr lang="en-US" sz="1800">
                          <a:effectLst/>
                        </a:rPr>
                        <a:t>Yes</a:t>
                      </a:r>
                    </a:p>
                  </a:txBody>
                  <a:tcPr marL="76200" marR="76200" marT="76200" marB="76200" anchor="ctr">
                    <a:lnL w="9525" cap="flat" cmpd="sng" algn="ctr">
                      <a:solidFill>
                        <a:srgbClr val="709AFF"/>
                      </a:solidFill>
                      <a:prstDash val="solid"/>
                      <a:round/>
                      <a:headEnd type="none" w="med" len="med"/>
                      <a:tailEnd type="none" w="med" len="med"/>
                    </a:lnL>
                    <a:lnR w="9525" cap="flat" cmpd="sng" algn="ctr">
                      <a:solidFill>
                        <a:srgbClr val="709AFF"/>
                      </a:solidFill>
                      <a:prstDash val="solid"/>
                      <a:round/>
                      <a:headEnd type="none" w="med" len="med"/>
                      <a:tailEnd type="none" w="med" len="med"/>
                    </a:lnR>
                    <a:lnT w="9525" cap="flat" cmpd="sng" algn="ctr">
                      <a:solidFill>
                        <a:srgbClr val="709AFF"/>
                      </a:solidFill>
                      <a:prstDash val="solid"/>
                      <a:round/>
                      <a:headEnd type="none" w="med" len="med"/>
                      <a:tailEnd type="none" w="med" len="med"/>
                    </a:lnT>
                    <a:lnB w="9525" cap="flat" cmpd="sng" algn="ctr">
                      <a:solidFill>
                        <a:srgbClr val="709AFF"/>
                      </a:solidFill>
                      <a:prstDash val="solid"/>
                      <a:round/>
                      <a:headEnd type="none" w="med" len="med"/>
                      <a:tailEnd type="none" w="med" len="med"/>
                    </a:lnB>
                  </a:tcPr>
                </a:tc>
                <a:tc>
                  <a:txBody>
                    <a:bodyPr/>
                    <a:lstStyle/>
                    <a:p>
                      <a:r>
                        <a:rPr lang="en-US" sz="1800" dirty="0">
                          <a:effectLst/>
                        </a:rPr>
                        <a:t>10 </a:t>
                      </a:r>
                    </a:p>
                  </a:txBody>
                  <a:tcPr marL="76200" marR="76200" marT="76200" marB="76200" anchor="ctr">
                    <a:lnL w="9525" cap="flat" cmpd="sng" algn="ctr">
                      <a:solidFill>
                        <a:srgbClr val="709AFF"/>
                      </a:solidFill>
                      <a:prstDash val="solid"/>
                      <a:round/>
                      <a:headEnd type="none" w="med" len="med"/>
                      <a:tailEnd type="none" w="med" len="med"/>
                    </a:lnL>
                    <a:lnR w="9525" cap="flat" cmpd="sng" algn="ctr">
                      <a:solidFill>
                        <a:srgbClr val="709AFF"/>
                      </a:solidFill>
                      <a:prstDash val="solid"/>
                      <a:round/>
                      <a:headEnd type="none" w="med" len="med"/>
                      <a:tailEnd type="none" w="med" len="med"/>
                    </a:lnR>
                    <a:lnT w="9525" cap="flat" cmpd="sng" algn="ctr">
                      <a:solidFill>
                        <a:srgbClr val="709AFF"/>
                      </a:solidFill>
                      <a:prstDash val="solid"/>
                      <a:round/>
                      <a:headEnd type="none" w="med" len="med"/>
                      <a:tailEnd type="none" w="med" len="med"/>
                    </a:lnT>
                    <a:lnB w="9525" cap="flat" cmpd="sng" algn="ctr">
                      <a:solidFill>
                        <a:srgbClr val="709AFF"/>
                      </a:solidFill>
                      <a:prstDash val="solid"/>
                      <a:round/>
                      <a:headEnd type="none" w="med" len="med"/>
                      <a:tailEnd type="none" w="med" len="med"/>
                    </a:lnB>
                  </a:tcPr>
                </a:tc>
                <a:extLst>
                  <a:ext uri="{0D108BD9-81ED-4DB2-BD59-A6C34878D82A}">
                    <a16:rowId xmlns:a16="http://schemas.microsoft.com/office/drawing/2014/main" val="2847906979"/>
                  </a:ext>
                </a:extLst>
              </a:tr>
            </a:tbl>
          </a:graphicData>
        </a:graphic>
      </p:graphicFrame>
    </p:spTree>
    <p:extLst>
      <p:ext uri="{BB962C8B-B14F-4D97-AF65-F5344CB8AC3E}">
        <p14:creationId xmlns:p14="http://schemas.microsoft.com/office/powerpoint/2010/main" val="2897191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set table headers</a:t>
            </a:r>
            <a:endParaRPr lang="en-US" dirty="0"/>
          </a:p>
        </p:txBody>
      </p:sp>
      <p:sp>
        <p:nvSpPr>
          <p:cNvPr id="3" name="Content Placeholder 2"/>
          <p:cNvSpPr>
            <a:spLocks noGrp="1"/>
          </p:cNvSpPr>
          <p:nvPr>
            <p:ph idx="1"/>
          </p:nvPr>
        </p:nvSpPr>
        <p:spPr/>
        <p:txBody>
          <a:bodyPr/>
          <a:lstStyle/>
          <a:p>
            <a:r>
              <a:rPr lang="en-US" dirty="0" smtClean="0"/>
              <a:t>Click the Edit button and reveal the Rich Content Editor.</a:t>
            </a:r>
          </a:p>
          <a:p>
            <a:r>
              <a:rPr lang="en-US" dirty="0" smtClean="0"/>
              <a:t>Click the Accessibility Checker icon (the little man) in the RCE toolbar.</a:t>
            </a:r>
          </a:p>
          <a:p>
            <a:r>
              <a:rPr lang="en-US" dirty="0" smtClean="0"/>
              <a:t>You'll be prompted to add a descriptive caption to your table; then click "Apply".</a:t>
            </a:r>
          </a:p>
          <a:p>
            <a:r>
              <a:rPr lang="en-US" dirty="0" smtClean="0"/>
              <a:t>You'll then be prompted to set table headers. </a:t>
            </a:r>
          </a:p>
          <a:p>
            <a:r>
              <a:rPr lang="en-US" dirty="0" smtClean="0"/>
              <a:t>Choose </a:t>
            </a:r>
            <a:r>
              <a:rPr lang="en-US" i="1" dirty="0" smtClean="0"/>
              <a:t>Header row, Header column</a:t>
            </a:r>
            <a:r>
              <a:rPr lang="en-US" dirty="0" smtClean="0"/>
              <a:t> or </a:t>
            </a:r>
            <a:r>
              <a:rPr lang="en-US" i="1" dirty="0" smtClean="0"/>
              <a:t>Header row and column</a:t>
            </a:r>
            <a:r>
              <a:rPr lang="en-US" dirty="0" smtClean="0"/>
              <a:t> from the dropdown menu and click "Apply".</a:t>
            </a:r>
          </a:p>
          <a:p>
            <a:endParaRPr lang="en-US" dirty="0"/>
          </a:p>
        </p:txBody>
      </p:sp>
    </p:spTree>
    <p:extLst>
      <p:ext uri="{BB962C8B-B14F-4D97-AF65-F5344CB8AC3E}">
        <p14:creationId xmlns:p14="http://schemas.microsoft.com/office/powerpoint/2010/main" val="2494643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Table Headers</a:t>
            </a:r>
            <a:endParaRPr lang="en-US" dirty="0"/>
          </a:p>
        </p:txBody>
      </p:sp>
      <p:pic>
        <p:nvPicPr>
          <p:cNvPr id="4" name="Content Placeholder 3" descr="Example table on left drop down menu showing how to set table headers on righ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216" y="1464838"/>
            <a:ext cx="10917936" cy="5025213"/>
          </a:xfrm>
        </p:spPr>
      </p:pic>
    </p:spTree>
    <p:extLst>
      <p:ext uri="{BB962C8B-B14F-4D97-AF65-F5344CB8AC3E}">
        <p14:creationId xmlns:p14="http://schemas.microsoft.com/office/powerpoint/2010/main" val="3634556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You can also set the header cells of a table from within the Table tool:</a:t>
            </a:r>
          </a:p>
          <a:p>
            <a:r>
              <a:rPr lang="en-US" dirty="0" smtClean="0"/>
              <a:t>Click the Edit button and reveal the Rich Content Editor.</a:t>
            </a:r>
          </a:p>
          <a:p>
            <a:r>
              <a:rPr lang="en-US" dirty="0" smtClean="0"/>
              <a:t>Click on a cell in the table (or highlight the entire row/column).</a:t>
            </a:r>
          </a:p>
          <a:p>
            <a:r>
              <a:rPr lang="en-US" dirty="0" smtClean="0"/>
              <a:t>Click on the table icon in the Rich Content Editor toolbar to access a drop down menu.</a:t>
            </a:r>
          </a:p>
          <a:p>
            <a:r>
              <a:rPr lang="en-US" dirty="0" smtClean="0"/>
              <a:t>Choose </a:t>
            </a:r>
            <a:r>
              <a:rPr lang="en-US" b="1" dirty="0" smtClean="0"/>
              <a:t>Row &gt; Row properties</a:t>
            </a:r>
            <a:r>
              <a:rPr lang="en-US" dirty="0" smtClean="0"/>
              <a:t>.</a:t>
            </a:r>
          </a:p>
          <a:p>
            <a:endParaRPr lang="en-US" dirty="0"/>
          </a:p>
        </p:txBody>
      </p:sp>
      <p:sp>
        <p:nvSpPr>
          <p:cNvPr id="2" name="Title 1"/>
          <p:cNvSpPr>
            <a:spLocks noGrp="1"/>
          </p:cNvSpPr>
          <p:nvPr>
            <p:ph type="title"/>
          </p:nvPr>
        </p:nvSpPr>
        <p:spPr/>
        <p:txBody>
          <a:bodyPr/>
          <a:lstStyle/>
          <a:p>
            <a:r>
              <a:rPr lang="en-US" b="1" dirty="0" smtClean="0"/>
              <a:t>Setting the Table Row Properties Manually</a:t>
            </a:r>
            <a:endParaRPr lang="en-US" dirty="0"/>
          </a:p>
        </p:txBody>
      </p:sp>
    </p:spTree>
    <p:extLst>
      <p:ext uri="{BB962C8B-B14F-4D97-AF65-F5344CB8AC3E}">
        <p14:creationId xmlns:p14="http://schemas.microsoft.com/office/powerpoint/2010/main" val="3323163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Row Properties Drop Down Menu</a:t>
            </a:r>
            <a:endParaRPr lang="en-US" dirty="0"/>
          </a:p>
        </p:txBody>
      </p:sp>
      <p:pic>
        <p:nvPicPr>
          <p:cNvPr id="4" name="Content Placeholder 3" descr="Format Row Drop Down Menu"/>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9931" y="1417196"/>
            <a:ext cx="7977808" cy="5343021"/>
          </a:xfrm>
        </p:spPr>
      </p:pic>
    </p:spTree>
    <p:extLst>
      <p:ext uri="{BB962C8B-B14F-4D97-AF65-F5344CB8AC3E}">
        <p14:creationId xmlns:p14="http://schemas.microsoft.com/office/powerpoint/2010/main" val="2269854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Set the </a:t>
            </a:r>
            <a:r>
              <a:rPr lang="en-US" b="1" dirty="0" smtClean="0"/>
              <a:t>Row type</a:t>
            </a:r>
            <a:r>
              <a:rPr lang="en-US" dirty="0" smtClean="0"/>
              <a:t> to </a:t>
            </a:r>
            <a:r>
              <a:rPr lang="en-US" i="1" dirty="0" smtClean="0"/>
              <a:t>Header Row.</a:t>
            </a:r>
            <a:r>
              <a:rPr lang="en-US" dirty="0" smtClean="0"/>
              <a:t> </a:t>
            </a:r>
          </a:p>
          <a:p>
            <a:r>
              <a:rPr lang="en-US" dirty="0" smtClean="0"/>
              <a:t>If using both Column and Row headers, set the </a:t>
            </a:r>
            <a:r>
              <a:rPr lang="en-US" b="1" dirty="0" smtClean="0"/>
              <a:t>Scope</a:t>
            </a:r>
            <a:r>
              <a:rPr lang="en-US" dirty="0" smtClean="0"/>
              <a:t> to </a:t>
            </a:r>
            <a:r>
              <a:rPr lang="en-US" i="1" dirty="0" smtClean="0"/>
              <a:t>Column</a:t>
            </a:r>
            <a:r>
              <a:rPr lang="en-US" dirty="0" smtClean="0"/>
              <a:t> or </a:t>
            </a:r>
            <a:r>
              <a:rPr lang="en-US" i="1" dirty="0" smtClean="0"/>
              <a:t>Row</a:t>
            </a:r>
            <a:r>
              <a:rPr lang="en-US" dirty="0" smtClean="0"/>
              <a:t> depending on the type of cell.</a:t>
            </a:r>
          </a:p>
          <a:p>
            <a:r>
              <a:rPr lang="en-US" dirty="0" smtClean="0"/>
              <a:t>Click OK and then save the page.</a:t>
            </a:r>
            <a:endParaRPr lang="en-US" dirty="0"/>
          </a:p>
        </p:txBody>
      </p:sp>
      <p:sp>
        <p:nvSpPr>
          <p:cNvPr id="2" name="Title 1"/>
          <p:cNvSpPr>
            <a:spLocks noGrp="1"/>
          </p:cNvSpPr>
          <p:nvPr>
            <p:ph type="title"/>
          </p:nvPr>
        </p:nvSpPr>
        <p:spPr/>
        <p:txBody>
          <a:bodyPr/>
          <a:lstStyle/>
          <a:p>
            <a:r>
              <a:rPr lang="en-US" dirty="0"/>
              <a:t>R</a:t>
            </a:r>
            <a:r>
              <a:rPr lang="en-US" dirty="0" smtClean="0"/>
              <a:t>ow Properties Continued</a:t>
            </a:r>
            <a:endParaRPr lang="en-US" dirty="0"/>
          </a:p>
        </p:txBody>
      </p:sp>
      <p:pic>
        <p:nvPicPr>
          <p:cNvPr id="5" name="Picture 4" descr="Row Properties drop down me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8118" y="3048000"/>
            <a:ext cx="5889082" cy="3850297"/>
          </a:xfrm>
          <a:prstGeom prst="rect">
            <a:avLst/>
          </a:prstGeom>
        </p:spPr>
      </p:pic>
    </p:spTree>
    <p:extLst>
      <p:ext uri="{BB962C8B-B14F-4D97-AF65-F5344CB8AC3E}">
        <p14:creationId xmlns:p14="http://schemas.microsoft.com/office/powerpoint/2010/main" val="4013936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Color Contrast</a:t>
            </a:r>
            <a:endParaRPr lang="en-US" dirty="0"/>
          </a:p>
        </p:txBody>
      </p:sp>
      <p:sp>
        <p:nvSpPr>
          <p:cNvPr id="3" name="Content Placeholder 2"/>
          <p:cNvSpPr>
            <a:spLocks noGrp="1"/>
          </p:cNvSpPr>
          <p:nvPr>
            <p:ph idx="1"/>
          </p:nvPr>
        </p:nvSpPr>
        <p:spPr/>
        <p:txBody>
          <a:bodyPr/>
          <a:lstStyle/>
          <a:p>
            <a:r>
              <a:rPr lang="en-US" dirty="0" smtClean="0"/>
              <a:t>Because sufficient contrast between foreground (text) and background is important, it's recommended that you NOT "liven" up your page with colored or highlighted text; instead use images for visual interest.</a:t>
            </a:r>
          </a:p>
          <a:p>
            <a:endParaRPr lang="en-US" dirty="0" smtClean="0"/>
          </a:p>
          <a:p>
            <a:r>
              <a:rPr lang="en-US" dirty="0"/>
              <a:t>T</a:t>
            </a:r>
            <a:r>
              <a:rPr lang="en-US" dirty="0" smtClean="0"/>
              <a:t>here may be times when colored or highlighted text is appropriate. Changing colors for text and background (highlighting) in Canvas is done using the Text Color and Background Color icons in the Rich Content Editor.</a:t>
            </a:r>
          </a:p>
          <a:p>
            <a:endParaRPr lang="en-US" dirty="0"/>
          </a:p>
        </p:txBody>
      </p:sp>
    </p:spTree>
    <p:extLst>
      <p:ext uri="{BB962C8B-B14F-4D97-AF65-F5344CB8AC3E}">
        <p14:creationId xmlns:p14="http://schemas.microsoft.com/office/powerpoint/2010/main" val="2707138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graphic below shows you which default colors in the Canvas RCE have appropriate contrast.</a:t>
            </a:r>
            <a:endParaRPr lang="en-US" dirty="0"/>
          </a:p>
        </p:txBody>
      </p:sp>
      <p:pic>
        <p:nvPicPr>
          <p:cNvPr id="4" name="Content Placeholder 3" descr="Grid of colors that show contrast on white of black background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0952" y="1690688"/>
            <a:ext cx="8827008" cy="4911803"/>
          </a:xfrm>
        </p:spPr>
      </p:pic>
    </p:spTree>
    <p:extLst>
      <p:ext uri="{BB962C8B-B14F-4D97-AF65-F5344CB8AC3E}">
        <p14:creationId xmlns:p14="http://schemas.microsoft.com/office/powerpoint/2010/main" val="3466442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 with the End in Mind (Covey, 1989)</a:t>
            </a:r>
            <a:endParaRPr lang="en-US" dirty="0"/>
          </a:p>
        </p:txBody>
      </p:sp>
      <p:sp>
        <p:nvSpPr>
          <p:cNvPr id="3" name="Content Placeholder 2"/>
          <p:cNvSpPr>
            <a:spLocks noGrp="1"/>
          </p:cNvSpPr>
          <p:nvPr>
            <p:ph idx="1"/>
          </p:nvPr>
        </p:nvSpPr>
        <p:spPr/>
        <p:txBody>
          <a:bodyPr/>
          <a:lstStyle/>
          <a:p>
            <a:r>
              <a:rPr lang="en-US" dirty="0" smtClean="0"/>
              <a:t>Accessibility is not optional.</a:t>
            </a:r>
          </a:p>
          <a:p>
            <a:endParaRPr lang="en-US" dirty="0"/>
          </a:p>
          <a:p>
            <a:r>
              <a:rPr lang="en-US" dirty="0" smtClean="0"/>
              <a:t>Don’t wait for a request. Make sure everything you create is accessible.</a:t>
            </a:r>
          </a:p>
          <a:p>
            <a:endParaRPr lang="en-US" dirty="0" smtClean="0"/>
          </a:p>
          <a:p>
            <a:r>
              <a:rPr lang="en-US" dirty="0" smtClean="0"/>
              <a:t>There are departments here who can help.</a:t>
            </a:r>
            <a:endParaRPr lang="en-US" dirty="0"/>
          </a:p>
        </p:txBody>
      </p:sp>
    </p:spTree>
    <p:extLst>
      <p:ext uri="{BB962C8B-B14F-4D97-AF65-F5344CB8AC3E}">
        <p14:creationId xmlns:p14="http://schemas.microsoft.com/office/powerpoint/2010/main" val="534275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on Colors</a:t>
            </a:r>
            <a:endParaRPr lang="en-US" dirty="0"/>
          </a:p>
        </p:txBody>
      </p:sp>
      <p:sp>
        <p:nvSpPr>
          <p:cNvPr id="3" name="Content Placeholder 2"/>
          <p:cNvSpPr>
            <a:spLocks noGrp="1"/>
          </p:cNvSpPr>
          <p:nvPr>
            <p:ph idx="1"/>
          </p:nvPr>
        </p:nvSpPr>
        <p:spPr/>
        <p:txBody>
          <a:bodyPr/>
          <a:lstStyle/>
          <a:p>
            <a:r>
              <a:rPr lang="en-US" dirty="0" smtClean="0"/>
              <a:t>If you stick to the top row of colors on a white background (bottom row on black), you're always within the guidelines. </a:t>
            </a:r>
          </a:p>
          <a:p>
            <a:endParaRPr lang="en-US" dirty="0" smtClean="0"/>
          </a:p>
          <a:p>
            <a:r>
              <a:rPr lang="en-US" dirty="0" smtClean="0"/>
              <a:t>Although text colors with appropriate contrast against a black background are shown, it's HIGHLY discouraged to use light text against a black/dark background. It tires the eye quickly and can produce a shimmering effect that's hard to read.</a:t>
            </a:r>
          </a:p>
          <a:p>
            <a:endParaRPr lang="en-US" dirty="0"/>
          </a:p>
          <a:p>
            <a:endParaRPr lang="en-US" dirty="0"/>
          </a:p>
        </p:txBody>
      </p:sp>
    </p:spTree>
    <p:extLst>
      <p:ext uri="{BB962C8B-B14F-4D97-AF65-F5344CB8AC3E}">
        <p14:creationId xmlns:p14="http://schemas.microsoft.com/office/powerpoint/2010/main" val="1440756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Contrastchecker.com</a:t>
            </a:r>
            <a:endParaRPr lang="en-US" dirty="0"/>
          </a:p>
        </p:txBody>
      </p:sp>
      <p:sp>
        <p:nvSpPr>
          <p:cNvPr id="3" name="Content Placeholder 2"/>
          <p:cNvSpPr>
            <a:spLocks noGrp="1"/>
          </p:cNvSpPr>
          <p:nvPr>
            <p:ph idx="1"/>
          </p:nvPr>
        </p:nvSpPr>
        <p:spPr/>
        <p:txBody>
          <a:bodyPr/>
          <a:lstStyle/>
          <a:p>
            <a:r>
              <a:rPr lang="en-US" dirty="0" smtClean="0"/>
              <a:t>A not so super efficient way to check color in Canvas (but great for Word)</a:t>
            </a:r>
          </a:p>
          <a:p>
            <a:endParaRPr lang="en-US" dirty="0" smtClean="0"/>
          </a:p>
          <a:p>
            <a:r>
              <a:rPr lang="en-US" dirty="0" smtClean="0"/>
              <a:t>Copy/Paste into a Word Doc</a:t>
            </a:r>
          </a:p>
          <a:p>
            <a:endParaRPr lang="en-US" dirty="0"/>
          </a:p>
        </p:txBody>
      </p:sp>
      <p:pic>
        <p:nvPicPr>
          <p:cNvPr id="6" name="Picture 5" descr="Screen cap of a an MS Word doc showing the color me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9522" y="2312894"/>
            <a:ext cx="6064278" cy="4217637"/>
          </a:xfrm>
          <a:prstGeom prst="rect">
            <a:avLst/>
          </a:prstGeom>
        </p:spPr>
      </p:pic>
    </p:spTree>
    <p:extLst>
      <p:ext uri="{BB962C8B-B14F-4D97-AF65-F5344CB8AC3E}">
        <p14:creationId xmlns:p14="http://schemas.microsoft.com/office/powerpoint/2010/main" val="2073457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Contrast</a:t>
            </a:r>
            <a:endParaRPr lang="en-US" dirty="0"/>
          </a:p>
        </p:txBody>
      </p:sp>
      <p:pic>
        <p:nvPicPr>
          <p:cNvPr id="4" name="Content Placeholder 3" descr="Screen cap of an MS Word doc showing the Custom Colors palette.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7340" y="1355807"/>
            <a:ext cx="8150086" cy="5351890"/>
          </a:xfrm>
        </p:spPr>
      </p:pic>
    </p:spTree>
    <p:extLst>
      <p:ext uri="{BB962C8B-B14F-4D97-AF65-F5344CB8AC3E}">
        <p14:creationId xmlns:p14="http://schemas.microsoft.com/office/powerpoint/2010/main" val="1446593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Contrastchecker.com</a:t>
            </a:r>
            <a:endParaRPr lang="en-US" dirty="0"/>
          </a:p>
        </p:txBody>
      </p:sp>
      <p:pic>
        <p:nvPicPr>
          <p:cNvPr id="4" name="Content Placeholder 3" descr="Screen shot of contrastchecker.com showing the report for Red 255. There are three red circles at the bottom showing three failure points for this color and three green circles for three passing poin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1356" y="1366381"/>
            <a:ext cx="9369287" cy="5491619"/>
          </a:xfrm>
        </p:spPr>
      </p:pic>
    </p:spTree>
    <p:extLst>
      <p:ext uri="{BB962C8B-B14F-4D97-AF65-F5344CB8AC3E}">
        <p14:creationId xmlns:p14="http://schemas.microsoft.com/office/powerpoint/2010/main" val="3643304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Color and Meaning</a:t>
            </a:r>
            <a:endParaRPr lang="en-US" dirty="0"/>
          </a:p>
        </p:txBody>
      </p:sp>
      <p:sp>
        <p:nvSpPr>
          <p:cNvPr id="3" name="Content Placeholder 2"/>
          <p:cNvSpPr>
            <a:spLocks noGrp="1"/>
          </p:cNvSpPr>
          <p:nvPr>
            <p:ph idx="1"/>
          </p:nvPr>
        </p:nvSpPr>
        <p:spPr/>
        <p:txBody>
          <a:bodyPr>
            <a:normAutofit/>
          </a:bodyPr>
          <a:lstStyle/>
          <a:p>
            <a:r>
              <a:rPr lang="en-US" dirty="0" smtClean="0"/>
              <a:t>Learners who are blind, low-vision, or colorblind will not be able to differentiate between the content you are trying to emphasize or highlight if you use </a:t>
            </a:r>
            <a:r>
              <a:rPr lang="en-US" b="1" i="1" dirty="0" smtClean="0"/>
              <a:t>only color</a:t>
            </a:r>
            <a:r>
              <a:rPr lang="en-US" dirty="0" smtClean="0"/>
              <a:t> to convey meaning. Problematic examples include:</a:t>
            </a:r>
          </a:p>
          <a:p>
            <a:pPr lvl="1"/>
            <a:r>
              <a:rPr lang="en-US" dirty="0" smtClean="0"/>
              <a:t>Highlighting required fields in forms</a:t>
            </a:r>
          </a:p>
          <a:p>
            <a:pPr lvl="1"/>
            <a:r>
              <a:rPr lang="en-US" dirty="0" smtClean="0"/>
              <a:t>Directing students to "Pay special attention to the learning concepts in blue"</a:t>
            </a:r>
          </a:p>
          <a:p>
            <a:pPr lvl="1"/>
            <a:r>
              <a:rPr lang="en-US" dirty="0" smtClean="0"/>
              <a:t>A pie chart sectioned by color</a:t>
            </a:r>
          </a:p>
          <a:p>
            <a:r>
              <a:rPr lang="en-US" dirty="0" smtClean="0"/>
              <a:t>It's OK to use color to convey meaning as long as that meaning is indicated in some other way as well (italics, bold, a symbol, etc.).</a:t>
            </a:r>
          </a:p>
          <a:p>
            <a:endParaRPr lang="en-US" dirty="0"/>
          </a:p>
        </p:txBody>
      </p:sp>
    </p:spTree>
    <p:extLst>
      <p:ext uri="{BB962C8B-B14F-4D97-AF65-F5344CB8AC3E}">
        <p14:creationId xmlns:p14="http://schemas.microsoft.com/office/powerpoint/2010/main" val="28170399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Images (alt text)</a:t>
            </a:r>
            <a:endParaRPr lang="en-US" dirty="0"/>
          </a:p>
        </p:txBody>
      </p:sp>
      <p:sp>
        <p:nvSpPr>
          <p:cNvPr id="3" name="Content Placeholder 2"/>
          <p:cNvSpPr>
            <a:spLocks noGrp="1"/>
          </p:cNvSpPr>
          <p:nvPr>
            <p:ph idx="1"/>
          </p:nvPr>
        </p:nvSpPr>
        <p:spPr/>
        <p:txBody>
          <a:bodyPr/>
          <a:lstStyle/>
          <a:p>
            <a:r>
              <a:rPr lang="en-US" dirty="0" smtClean="0"/>
              <a:t>Alternative text--a written description of non-text content in web pages--has two important functions for accessibility:</a:t>
            </a:r>
          </a:p>
          <a:p>
            <a:endParaRPr lang="en-US" dirty="0" smtClean="0"/>
          </a:p>
          <a:p>
            <a:r>
              <a:rPr lang="en-US" dirty="0" smtClean="0"/>
              <a:t>It's read by screen reader devices in place of images, allowing the content and function of the image to be understandable to those with visual or certain cognitive disabilities.</a:t>
            </a:r>
          </a:p>
          <a:p>
            <a:endParaRPr lang="en-US" dirty="0" smtClean="0"/>
          </a:p>
          <a:p>
            <a:r>
              <a:rPr lang="en-US" dirty="0" smtClean="0"/>
              <a:t>It's displayed in place of the image in browsers if the image file is not loaded or when the user has chosen not to view images.</a:t>
            </a:r>
          </a:p>
          <a:p>
            <a:endParaRPr lang="en-US" dirty="0"/>
          </a:p>
        </p:txBody>
      </p:sp>
    </p:spTree>
    <p:extLst>
      <p:ext uri="{BB962C8B-B14F-4D97-AF65-F5344CB8AC3E}">
        <p14:creationId xmlns:p14="http://schemas.microsoft.com/office/powerpoint/2010/main" val="4173484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Alt Text?</a:t>
            </a:r>
            <a:endParaRPr lang="en-US" dirty="0"/>
          </a:p>
        </p:txBody>
      </p:sp>
      <p:sp>
        <p:nvSpPr>
          <p:cNvPr id="3" name="Content Placeholder 2"/>
          <p:cNvSpPr>
            <a:spLocks noGrp="1"/>
          </p:cNvSpPr>
          <p:nvPr>
            <p:ph idx="1"/>
          </p:nvPr>
        </p:nvSpPr>
        <p:spPr/>
        <p:txBody>
          <a:bodyPr/>
          <a:lstStyle/>
          <a:p>
            <a:r>
              <a:rPr lang="en-US" dirty="0" smtClean="0"/>
              <a:t>It should be succinct--not more than 20 words is the recommendation--while communicating the "experience" of the image.</a:t>
            </a:r>
          </a:p>
          <a:p>
            <a:endParaRPr lang="en-US" dirty="0" smtClean="0"/>
          </a:p>
          <a:p>
            <a:r>
              <a:rPr lang="en-US" dirty="0" smtClean="0"/>
              <a:t> A lot depends on the context of the page content where the image is being presented. If much about the image is already described in the surrounding text, the alt text can be quite brief.</a:t>
            </a:r>
            <a:endParaRPr lang="en-US" dirty="0"/>
          </a:p>
        </p:txBody>
      </p:sp>
    </p:spTree>
    <p:extLst>
      <p:ext uri="{BB962C8B-B14F-4D97-AF65-F5344CB8AC3E}">
        <p14:creationId xmlns:p14="http://schemas.microsoft.com/office/powerpoint/2010/main" val="25716937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Tips for Writing Alt Text</a:t>
            </a:r>
            <a:endParaRPr lang="en-US" dirty="0"/>
          </a:p>
        </p:txBody>
      </p:sp>
      <p:sp>
        <p:nvSpPr>
          <p:cNvPr id="3" name="Content Placeholder 2"/>
          <p:cNvSpPr>
            <a:spLocks noGrp="1"/>
          </p:cNvSpPr>
          <p:nvPr>
            <p:ph idx="1"/>
          </p:nvPr>
        </p:nvSpPr>
        <p:spPr/>
        <p:txBody>
          <a:bodyPr/>
          <a:lstStyle/>
          <a:p>
            <a:r>
              <a:rPr lang="en-US" dirty="0" smtClean="0"/>
              <a:t>Ask yourself: "Why am I using this image? What information is it meant to convey?” (What's the pedagogical context?)</a:t>
            </a:r>
          </a:p>
          <a:p>
            <a:r>
              <a:rPr lang="en-US" dirty="0" smtClean="0"/>
              <a:t>Keep it concise yet informative (convey the full experience of the image).</a:t>
            </a:r>
          </a:p>
          <a:p>
            <a:r>
              <a:rPr lang="en-US" dirty="0" smtClean="0"/>
              <a:t>Don't include "image of" or "picture of" in the alt text; the screen reader will indicate it's an image. An exception would be if it's germane to the learner's experience to know, for example, that the image is a photo collage or an engraved illustration.</a:t>
            </a:r>
          </a:p>
          <a:p>
            <a:r>
              <a:rPr lang="en-US" dirty="0" smtClean="0"/>
              <a:t>Remove the file type (.jpg, .</a:t>
            </a:r>
            <a:r>
              <a:rPr lang="en-US" dirty="0" err="1" smtClean="0"/>
              <a:t>png</a:t>
            </a:r>
            <a:r>
              <a:rPr lang="en-US" dirty="0" smtClean="0"/>
              <a:t>, etc.) from the alt text</a:t>
            </a:r>
          </a:p>
          <a:p>
            <a:endParaRPr lang="en-US" dirty="0"/>
          </a:p>
        </p:txBody>
      </p:sp>
    </p:spTree>
    <p:extLst>
      <p:ext uri="{BB962C8B-B14F-4D97-AF65-F5344CB8AC3E}">
        <p14:creationId xmlns:p14="http://schemas.microsoft.com/office/powerpoint/2010/main" val="32200029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 Text </a:t>
            </a:r>
            <a:r>
              <a:rPr lang="en-US" b="1" dirty="0" smtClean="0"/>
              <a:t>Example</a:t>
            </a:r>
            <a:endParaRPr lang="en-US" dirty="0"/>
          </a:p>
        </p:txBody>
      </p:sp>
      <p:sp>
        <p:nvSpPr>
          <p:cNvPr id="5" name="TextBox 4"/>
          <p:cNvSpPr txBox="1"/>
          <p:nvPr/>
        </p:nvSpPr>
        <p:spPr>
          <a:xfrm>
            <a:off x="1007935" y="1942731"/>
            <a:ext cx="7218616" cy="4401205"/>
          </a:xfrm>
          <a:prstGeom prst="rect">
            <a:avLst/>
          </a:prstGeom>
          <a:noFill/>
        </p:spPr>
        <p:txBody>
          <a:bodyPr wrap="square" rtlCol="0">
            <a:spAutoFit/>
          </a:bodyPr>
          <a:lstStyle/>
          <a:p>
            <a:r>
              <a:rPr lang="en-US" sz="4000" i="1" dirty="0" smtClean="0">
                <a:effectLst/>
              </a:rPr>
              <a:t>Not Good: Alt Text:</a:t>
            </a:r>
            <a:r>
              <a:rPr lang="en-US" sz="4000" dirty="0" smtClean="0">
                <a:effectLst/>
              </a:rPr>
              <a:t> online learning</a:t>
            </a:r>
          </a:p>
          <a:p>
            <a:endParaRPr lang="en-US" sz="4000" dirty="0"/>
          </a:p>
          <a:p>
            <a:r>
              <a:rPr lang="en-US" sz="4000" dirty="0" smtClean="0"/>
              <a:t>Good: </a:t>
            </a:r>
            <a:r>
              <a:rPr lang="en-US" sz="4000" i="1" dirty="0" smtClean="0">
                <a:effectLst/>
              </a:rPr>
              <a:t>Alt Text:</a:t>
            </a:r>
            <a:r>
              <a:rPr lang="en-US" sz="4000" dirty="0" smtClean="0">
                <a:effectLst/>
              </a:rPr>
              <a:t> computer mouse sitting on top of open book to represent the idea of online learning</a:t>
            </a:r>
            <a:endParaRPr lang="en-US" sz="4000" dirty="0"/>
          </a:p>
        </p:txBody>
      </p:sp>
      <p:pic>
        <p:nvPicPr>
          <p:cNvPr id="4" name="Content Placeholder 3" descr="computer mouse sitting on top of open book to represent the idea of online learning&#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17360" y="1690688"/>
            <a:ext cx="4082503" cy="2716720"/>
          </a:xfrm>
        </p:spPr>
      </p:pic>
    </p:spTree>
    <p:extLst>
      <p:ext uri="{BB962C8B-B14F-4D97-AF65-F5344CB8AC3E}">
        <p14:creationId xmlns:p14="http://schemas.microsoft.com/office/powerpoint/2010/main" val="3941392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Formatting Alt Text with Canvas' Rich Content Editor (RCE)</a:t>
            </a:r>
            <a:endParaRPr lang="en-US" dirty="0"/>
          </a:p>
        </p:txBody>
      </p:sp>
      <p:sp>
        <p:nvSpPr>
          <p:cNvPr id="3" name="Content Placeholder 2"/>
          <p:cNvSpPr>
            <a:spLocks noGrp="1"/>
          </p:cNvSpPr>
          <p:nvPr>
            <p:ph idx="1"/>
          </p:nvPr>
        </p:nvSpPr>
        <p:spPr>
          <a:xfrm>
            <a:off x="774700" y="2147761"/>
            <a:ext cx="10515600" cy="4351338"/>
          </a:xfrm>
        </p:spPr>
        <p:txBody>
          <a:bodyPr/>
          <a:lstStyle/>
          <a:p>
            <a:r>
              <a:rPr lang="en-US" dirty="0" smtClean="0"/>
              <a:t>Once the page editor is open, click on the image (it will display a bold outline with squares in each corner to indicate it's selected).</a:t>
            </a:r>
          </a:p>
          <a:p>
            <a:endParaRPr lang="en-US" dirty="0"/>
          </a:p>
        </p:txBody>
      </p:sp>
      <p:pic>
        <p:nvPicPr>
          <p:cNvPr id="4098" name="Picture 2" descr="screenshot showing image selected. Image is a yellow smiley face surrounded by four squares indicating it is selec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804" y="3209385"/>
            <a:ext cx="4885436" cy="3049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96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Quiz (Not Really)</a:t>
            </a:r>
            <a:endParaRPr lang="en-US" dirty="0"/>
          </a:p>
        </p:txBody>
      </p:sp>
      <p:sp>
        <p:nvSpPr>
          <p:cNvPr id="3" name="Content Placeholder 2"/>
          <p:cNvSpPr>
            <a:spLocks noGrp="1"/>
          </p:cNvSpPr>
          <p:nvPr>
            <p:ph idx="1"/>
          </p:nvPr>
        </p:nvSpPr>
        <p:spPr/>
        <p:txBody>
          <a:bodyPr/>
          <a:lstStyle/>
          <a:p>
            <a:r>
              <a:rPr lang="en-US" dirty="0" smtClean="0"/>
              <a:t>Let’s talk about what you may already know</a:t>
            </a:r>
          </a:p>
          <a:p>
            <a:pPr lvl="1"/>
            <a:r>
              <a:rPr lang="en-US" dirty="0" smtClean="0"/>
              <a:t>Headings</a:t>
            </a:r>
          </a:p>
          <a:p>
            <a:pPr lvl="1"/>
            <a:r>
              <a:rPr lang="en-US" dirty="0" smtClean="0"/>
              <a:t>Lists</a:t>
            </a:r>
          </a:p>
          <a:p>
            <a:pPr lvl="1"/>
            <a:r>
              <a:rPr lang="en-US" dirty="0" smtClean="0"/>
              <a:t>Tables</a:t>
            </a:r>
          </a:p>
          <a:p>
            <a:pPr lvl="1"/>
            <a:r>
              <a:rPr lang="en-US" dirty="0" smtClean="0"/>
              <a:t>Links</a:t>
            </a:r>
          </a:p>
          <a:p>
            <a:pPr lvl="1"/>
            <a:r>
              <a:rPr lang="en-US" dirty="0" smtClean="0"/>
              <a:t>Alt Text (Images)</a:t>
            </a:r>
          </a:p>
          <a:p>
            <a:pPr lvl="1"/>
            <a:r>
              <a:rPr lang="en-US" dirty="0" smtClean="0"/>
              <a:t>Color</a:t>
            </a:r>
          </a:p>
          <a:p>
            <a:pPr lvl="1"/>
            <a:r>
              <a:rPr lang="en-US" dirty="0" smtClean="0"/>
              <a:t>Captioning</a:t>
            </a:r>
            <a:endParaRPr lang="en-US" dirty="0"/>
          </a:p>
        </p:txBody>
      </p:sp>
    </p:spTree>
    <p:extLst>
      <p:ext uri="{BB962C8B-B14F-4D97-AF65-F5344CB8AC3E}">
        <p14:creationId xmlns:p14="http://schemas.microsoft.com/office/powerpoint/2010/main" val="29449049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the Embed Image icon in the RCE menu.</a:t>
            </a:r>
            <a:endParaRPr lang="en-US" dirty="0"/>
          </a:p>
        </p:txBody>
      </p:sp>
      <p:pic>
        <p:nvPicPr>
          <p:cNvPr id="5122" name="Picture 2" descr="screenshot of Embed Image tool in Rich Content Editor men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2064" y="2114415"/>
            <a:ext cx="10357729" cy="350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8161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the pop-up dialogue box, type an appropriate description in the alt text field OR select the Decorative Image box.</a:t>
            </a:r>
            <a:endParaRPr lang="en-US" dirty="0"/>
          </a:p>
        </p:txBody>
      </p:sp>
      <p:pic>
        <p:nvPicPr>
          <p:cNvPr id="6146" name="Picture 2" descr="alt text dialogue box indicating Alt Text fiel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25624"/>
            <a:ext cx="10774680" cy="4794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1893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What Is "Appropriate Captioning?”</a:t>
            </a:r>
            <a:endParaRPr lang="en-US" dirty="0"/>
          </a:p>
        </p:txBody>
      </p:sp>
      <p:sp>
        <p:nvSpPr>
          <p:cNvPr id="3" name="Content Placeholder 2"/>
          <p:cNvSpPr>
            <a:spLocks noGrp="1"/>
          </p:cNvSpPr>
          <p:nvPr>
            <p:ph idx="1"/>
          </p:nvPr>
        </p:nvSpPr>
        <p:spPr/>
        <p:txBody>
          <a:bodyPr/>
          <a:lstStyle/>
          <a:p>
            <a:r>
              <a:rPr lang="en-US" dirty="0" smtClean="0">
                <a:effectLst/>
              </a:rPr>
              <a:t>Many instructors aren't aware that auto-generated captioning (as is found on most YouTube videos) is </a:t>
            </a:r>
            <a:r>
              <a:rPr lang="en-US" b="1" i="1" dirty="0" smtClean="0">
                <a:effectLst/>
              </a:rPr>
              <a:t>not</a:t>
            </a:r>
            <a:r>
              <a:rPr lang="en-US" dirty="0" smtClean="0">
                <a:effectLst/>
              </a:rPr>
              <a:t> sufficient for accessibility.</a:t>
            </a:r>
          </a:p>
          <a:p>
            <a:endParaRPr lang="en-US" dirty="0" smtClean="0">
              <a:effectLst/>
            </a:endParaRPr>
          </a:p>
          <a:p>
            <a:r>
              <a:rPr lang="en-US" dirty="0" smtClean="0">
                <a:effectLst/>
              </a:rPr>
              <a:t> Proper captioning needs punctuation and appropriate word-matching. (If you doubt me, try watching a poorly captioned video with the sound turned off!)</a:t>
            </a:r>
            <a:endParaRPr lang="en-US" dirty="0"/>
          </a:p>
        </p:txBody>
      </p:sp>
    </p:spTree>
    <p:extLst>
      <p:ext uri="{BB962C8B-B14F-4D97-AF65-F5344CB8AC3E}">
        <p14:creationId xmlns:p14="http://schemas.microsoft.com/office/powerpoint/2010/main" val="3227183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If you created the video:</a:t>
            </a:r>
            <a:endParaRPr lang="en-US" dirty="0"/>
          </a:p>
        </p:txBody>
      </p:sp>
      <p:sp>
        <p:nvSpPr>
          <p:cNvPr id="3" name="Content Placeholder 2"/>
          <p:cNvSpPr>
            <a:spLocks noGrp="1"/>
          </p:cNvSpPr>
          <p:nvPr>
            <p:ph idx="1"/>
          </p:nvPr>
        </p:nvSpPr>
        <p:spPr>
          <a:xfrm>
            <a:off x="838200" y="1470990"/>
            <a:ext cx="10515600" cy="5102087"/>
          </a:xfrm>
        </p:spPr>
        <p:txBody>
          <a:bodyPr>
            <a:noAutofit/>
          </a:bodyPr>
          <a:lstStyle/>
          <a:p>
            <a:r>
              <a:rPr lang="en-US" sz="3200" dirty="0"/>
              <a:t>U</a:t>
            </a:r>
            <a:r>
              <a:rPr lang="en-US" sz="3200" dirty="0" smtClean="0">
                <a:effectLst/>
              </a:rPr>
              <a:t>se a video-editing tool (e.g., Screencast-o-</a:t>
            </a:r>
            <a:r>
              <a:rPr lang="en-US" sz="3200" dirty="0" err="1" smtClean="0">
                <a:effectLst/>
              </a:rPr>
              <a:t>matic</a:t>
            </a:r>
            <a:r>
              <a:rPr lang="en-US" sz="3200" dirty="0" smtClean="0">
                <a:effectLst/>
              </a:rPr>
              <a:t>, YouTube) to adjust the captions as needed.</a:t>
            </a:r>
          </a:p>
          <a:p>
            <a:endParaRPr lang="en-US" sz="3200" dirty="0" smtClean="0">
              <a:effectLst/>
            </a:endParaRPr>
          </a:p>
          <a:p>
            <a:r>
              <a:rPr lang="en-US" sz="3200" dirty="0" smtClean="0"/>
              <a:t>You can upload a transcript and then adjust the timing, or auto-caption and then fix the errors.</a:t>
            </a:r>
          </a:p>
          <a:p>
            <a:endParaRPr lang="en-US" sz="3200" dirty="0"/>
          </a:p>
          <a:p>
            <a:r>
              <a:rPr lang="en-US" sz="3200" dirty="0" smtClean="0"/>
              <a:t>Contact SAS for help getting your media captioned. We have a few vehicles for captioning.</a:t>
            </a:r>
          </a:p>
          <a:p>
            <a:pPr lvl="1"/>
            <a:r>
              <a:rPr lang="en-US" sz="2800" dirty="0" smtClean="0"/>
              <a:t>This solution requires adequate lead time and is not appropriate for on-the-fly captioning.</a:t>
            </a:r>
            <a:endParaRPr lang="en-US" sz="2800" dirty="0"/>
          </a:p>
        </p:txBody>
      </p:sp>
    </p:spTree>
    <p:extLst>
      <p:ext uri="{BB962C8B-B14F-4D97-AF65-F5344CB8AC3E}">
        <p14:creationId xmlns:p14="http://schemas.microsoft.com/office/powerpoint/2010/main" val="2036879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If you didn't create the video:</a:t>
            </a:r>
            <a:endParaRPr lang="en-US" dirty="0"/>
          </a:p>
        </p:txBody>
      </p:sp>
      <p:sp>
        <p:nvSpPr>
          <p:cNvPr id="3" name="Content Placeholder 2"/>
          <p:cNvSpPr>
            <a:spLocks noGrp="1"/>
          </p:cNvSpPr>
          <p:nvPr>
            <p:ph idx="1"/>
          </p:nvPr>
        </p:nvSpPr>
        <p:spPr/>
        <p:txBody>
          <a:bodyPr>
            <a:normAutofit fontScale="92500"/>
          </a:bodyPr>
          <a:lstStyle/>
          <a:p>
            <a:r>
              <a:rPr lang="en-US" dirty="0" smtClean="0">
                <a:effectLst/>
                <a:hlinkClick r:id="rId2"/>
              </a:rPr>
              <a:t>Amara</a:t>
            </a:r>
            <a:r>
              <a:rPr lang="en-US" dirty="0">
                <a:hlinkClick r:id="rId2"/>
              </a:rPr>
              <a:t> </a:t>
            </a:r>
            <a:r>
              <a:rPr lang="en-US" dirty="0" smtClean="0">
                <a:hlinkClick r:id="rId2"/>
              </a:rPr>
              <a:t>is a website</a:t>
            </a:r>
            <a:r>
              <a:rPr lang="en-US" dirty="0" smtClean="0">
                <a:effectLst/>
                <a:hlinkClick r:id="rId2"/>
              </a:rPr>
              <a:t>.</a:t>
            </a:r>
            <a:r>
              <a:rPr lang="en-US" dirty="0" smtClean="0">
                <a:effectLst/>
              </a:rPr>
              <a:t>: Offers both open software for captioning 3rd-party educational videos and an archive of videos already captioned by others. (A free account is required.)</a:t>
            </a:r>
          </a:p>
          <a:p>
            <a:r>
              <a:rPr lang="en-US" dirty="0" smtClean="0">
                <a:effectLst/>
              </a:rPr>
              <a:t>Add/edit captions using the </a:t>
            </a:r>
            <a:r>
              <a:rPr lang="en-US" dirty="0" smtClean="0">
                <a:effectLst/>
                <a:hlinkClick r:id="rId3"/>
              </a:rPr>
              <a:t>YouTube "Community Captions" tool (Links to an external site.)Links to an external site.</a:t>
            </a:r>
            <a:r>
              <a:rPr lang="en-US" dirty="0" smtClean="0">
                <a:effectLst/>
              </a:rPr>
              <a:t>. (Many YouTube users aren't aware of the feature so you may need to request that the owner of the YouTube channel turn it on first.)</a:t>
            </a:r>
          </a:p>
          <a:p>
            <a:r>
              <a:rPr lang="en-US" dirty="0" smtClean="0">
                <a:effectLst/>
              </a:rPr>
              <a:t>Do a search on YouTube or Google for whatever search terms are appropriate and then filter for “closed captioned.” (You’ll still have to double-check to make sure the captioning is good enough, but it will cut down on the number of obviously bad choices in your search results. =-)) </a:t>
            </a:r>
          </a:p>
          <a:p>
            <a:endParaRPr lang="en-US" dirty="0"/>
          </a:p>
        </p:txBody>
      </p:sp>
    </p:spTree>
    <p:extLst>
      <p:ext uri="{BB962C8B-B14F-4D97-AF65-F5344CB8AC3E}">
        <p14:creationId xmlns:p14="http://schemas.microsoft.com/office/powerpoint/2010/main" val="24867690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on DE Live Lectures</a:t>
            </a:r>
            <a:endParaRPr lang="en-US" dirty="0"/>
          </a:p>
        </p:txBody>
      </p:sp>
      <p:sp>
        <p:nvSpPr>
          <p:cNvPr id="3" name="Content Placeholder 2"/>
          <p:cNvSpPr>
            <a:spLocks noGrp="1"/>
          </p:cNvSpPr>
          <p:nvPr>
            <p:ph idx="1"/>
          </p:nvPr>
        </p:nvSpPr>
        <p:spPr/>
        <p:txBody>
          <a:bodyPr/>
          <a:lstStyle/>
          <a:p>
            <a:r>
              <a:rPr lang="en-US" dirty="0" smtClean="0"/>
              <a:t>If you are conducting live lectures through Canvas/Zoom for your course you must secure captioning services in advance if you have a Deaf student.</a:t>
            </a:r>
          </a:p>
          <a:p>
            <a:endParaRPr lang="en-US" dirty="0" smtClean="0"/>
          </a:p>
          <a:p>
            <a:r>
              <a:rPr lang="en-US" dirty="0" smtClean="0"/>
              <a:t>You can get live captioning on your own through CCC Confer or </a:t>
            </a:r>
            <a:r>
              <a:rPr lang="en-US" dirty="0" smtClean="0"/>
              <a:t>through SAS using</a:t>
            </a:r>
            <a:r>
              <a:rPr lang="en-US" dirty="0" smtClean="0"/>
              <a:t> the DECT grant.</a:t>
            </a:r>
          </a:p>
          <a:p>
            <a:endParaRPr lang="en-US" dirty="0" smtClean="0"/>
          </a:p>
          <a:p>
            <a:r>
              <a:rPr lang="en-US" dirty="0" smtClean="0"/>
              <a:t>Providing a transcript after the fact is not a sufficient accommodation.</a:t>
            </a:r>
            <a:endParaRPr lang="en-US" dirty="0"/>
          </a:p>
        </p:txBody>
      </p:sp>
    </p:spTree>
    <p:extLst>
      <p:ext uri="{BB962C8B-B14F-4D97-AF65-F5344CB8AC3E}">
        <p14:creationId xmlns:p14="http://schemas.microsoft.com/office/powerpoint/2010/main" val="9471653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a:t>
            </a:r>
            <a:endParaRPr lang="en-US" dirty="0"/>
          </a:p>
        </p:txBody>
      </p:sp>
      <p:sp>
        <p:nvSpPr>
          <p:cNvPr id="3" name="Content Placeholder 2"/>
          <p:cNvSpPr>
            <a:spLocks noGrp="1"/>
          </p:cNvSpPr>
          <p:nvPr>
            <p:ph idx="1"/>
          </p:nvPr>
        </p:nvSpPr>
        <p:spPr>
          <a:xfrm>
            <a:off x="198783" y="1232452"/>
            <a:ext cx="11873947" cy="5446644"/>
          </a:xfrm>
        </p:spPr>
        <p:txBody>
          <a:bodyPr>
            <a:normAutofit fontScale="92500" lnSpcReduction="20000"/>
          </a:bodyPr>
          <a:lstStyle/>
          <a:p>
            <a:pPr lvl="0"/>
            <a:r>
              <a:rPr lang="en-US" dirty="0"/>
              <a:t>Content exceeding ½-page is chunked using meaningful section headings </a:t>
            </a:r>
          </a:p>
          <a:p>
            <a:pPr lvl="0"/>
            <a:r>
              <a:rPr lang="en-US" dirty="0"/>
              <a:t>Heading styles are nested in sequential descending order </a:t>
            </a:r>
          </a:p>
          <a:p>
            <a:pPr lvl="0"/>
            <a:r>
              <a:rPr lang="en-US" dirty="0"/>
              <a:t>Images have appropriate alt text </a:t>
            </a:r>
          </a:p>
          <a:p>
            <a:pPr lvl="0"/>
            <a:r>
              <a:rPr lang="en-US" dirty="0"/>
              <a:t>Images not related to page content are designated as decorative </a:t>
            </a:r>
          </a:p>
          <a:p>
            <a:pPr lvl="0"/>
            <a:r>
              <a:rPr lang="en-US" b="1" dirty="0"/>
              <a:t>Link text is meaningful and in context</a:t>
            </a:r>
          </a:p>
          <a:p>
            <a:pPr lvl="0"/>
            <a:r>
              <a:rPr lang="en-US" dirty="0"/>
              <a:t>Underlining is not used for emphasis</a:t>
            </a:r>
          </a:p>
          <a:p>
            <a:pPr lvl="0"/>
            <a:r>
              <a:rPr lang="en-US" dirty="0"/>
              <a:t>Color contrast is sufficient</a:t>
            </a:r>
          </a:p>
          <a:p>
            <a:pPr lvl="0"/>
            <a:r>
              <a:rPr lang="en-US" dirty="0"/>
              <a:t>Color alone is not used to convey meaning</a:t>
            </a:r>
          </a:p>
          <a:p>
            <a:pPr lvl="0"/>
            <a:r>
              <a:rPr lang="en-US" dirty="0"/>
              <a:t>Lists are formatted using the default list tool</a:t>
            </a:r>
          </a:p>
          <a:p>
            <a:pPr lvl="0"/>
            <a:r>
              <a:rPr lang="en-US" dirty="0"/>
              <a:t>Table have properly tagged column/row headers</a:t>
            </a:r>
          </a:p>
          <a:p>
            <a:pPr lvl="0"/>
            <a:r>
              <a:rPr lang="en-US" dirty="0"/>
              <a:t>Videos have proper captioning (not auto-generated)</a:t>
            </a:r>
          </a:p>
          <a:p>
            <a:pPr lvl="0"/>
            <a:r>
              <a:rPr lang="en-US" dirty="0" smtClean="0"/>
              <a:t>Audio has </a:t>
            </a:r>
            <a:r>
              <a:rPr lang="en-US" dirty="0"/>
              <a:t>appropriate transcripts</a:t>
            </a:r>
          </a:p>
          <a:p>
            <a:pPr lvl="0"/>
            <a:r>
              <a:rPr lang="en-US" dirty="0" smtClean="0"/>
              <a:t>Video/audio </a:t>
            </a:r>
            <a:r>
              <a:rPr lang="en-US" dirty="0"/>
              <a:t>not set to </a:t>
            </a:r>
            <a:r>
              <a:rPr lang="en-US" dirty="0" smtClean="0"/>
              <a:t>auto-play</a:t>
            </a:r>
            <a:endParaRPr lang="en-US" dirty="0"/>
          </a:p>
        </p:txBody>
      </p:sp>
    </p:spTree>
    <p:extLst>
      <p:ext uri="{BB962C8B-B14F-4D97-AF65-F5344CB8AC3E}">
        <p14:creationId xmlns:p14="http://schemas.microsoft.com/office/powerpoint/2010/main" val="21939045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Readers</a:t>
            </a:r>
            <a:endParaRPr lang="en-US" dirty="0"/>
          </a:p>
        </p:txBody>
      </p:sp>
      <p:sp>
        <p:nvSpPr>
          <p:cNvPr id="3" name="Content Placeholder 2"/>
          <p:cNvSpPr>
            <a:spLocks noGrp="1"/>
          </p:cNvSpPr>
          <p:nvPr>
            <p:ph idx="1"/>
          </p:nvPr>
        </p:nvSpPr>
        <p:spPr/>
        <p:txBody>
          <a:bodyPr>
            <a:normAutofit/>
          </a:bodyPr>
          <a:lstStyle/>
          <a:p>
            <a:r>
              <a:rPr lang="en-US" sz="3600" b="1" dirty="0" smtClean="0">
                <a:effectLst/>
              </a:rPr>
              <a:t>Desktop</a:t>
            </a:r>
          </a:p>
          <a:p>
            <a:pPr lvl="1"/>
            <a:r>
              <a:rPr lang="en-US" sz="3200" dirty="0" smtClean="0">
                <a:effectLst/>
              </a:rPr>
              <a:t>Windows: </a:t>
            </a:r>
            <a:r>
              <a:rPr lang="en-US" sz="3200" dirty="0" smtClean="0">
                <a:effectLst/>
                <a:hlinkClick r:id="rId2"/>
              </a:rPr>
              <a:t>JAWS</a:t>
            </a:r>
            <a:r>
              <a:rPr lang="en-US" sz="3200" dirty="0" smtClean="0">
                <a:effectLst/>
              </a:rPr>
              <a:t> and </a:t>
            </a:r>
            <a:r>
              <a:rPr lang="en-US" sz="3200" dirty="0" smtClean="0">
                <a:effectLst/>
                <a:hlinkClick r:id="rId3"/>
              </a:rPr>
              <a:t>NVDA</a:t>
            </a:r>
            <a:r>
              <a:rPr lang="en-US" sz="3200" dirty="0" smtClean="0">
                <a:effectLst/>
              </a:rPr>
              <a:t> (latest version for Firefox)</a:t>
            </a:r>
          </a:p>
          <a:p>
            <a:pPr lvl="1"/>
            <a:r>
              <a:rPr lang="en-US" sz="3200" dirty="0" smtClean="0">
                <a:effectLst/>
              </a:rPr>
              <a:t>Macintosh: </a:t>
            </a:r>
            <a:r>
              <a:rPr lang="en-US" sz="3200" dirty="0" err="1" smtClean="0">
                <a:effectLst/>
                <a:hlinkClick r:id="rId4"/>
              </a:rPr>
              <a:t>VoiceOver</a:t>
            </a:r>
            <a:r>
              <a:rPr lang="en-US" sz="3200" dirty="0" smtClean="0">
                <a:effectLst/>
              </a:rPr>
              <a:t> (latest version for Safari)</a:t>
            </a:r>
          </a:p>
          <a:p>
            <a:pPr lvl="1"/>
            <a:r>
              <a:rPr lang="en-US" sz="3200" dirty="0" smtClean="0">
                <a:effectLst/>
              </a:rPr>
              <a:t>There is no screen reader support for Canvas in Chrome, IE11, or Edge browsers</a:t>
            </a:r>
          </a:p>
          <a:p>
            <a:r>
              <a:rPr lang="en-US" sz="3600" b="1" dirty="0" smtClean="0">
                <a:effectLst/>
              </a:rPr>
              <a:t>Mobile Apps</a:t>
            </a:r>
          </a:p>
          <a:p>
            <a:pPr lvl="1"/>
            <a:r>
              <a:rPr lang="en-US" sz="3200" dirty="0" smtClean="0">
                <a:effectLst/>
              </a:rPr>
              <a:t>Android: </a:t>
            </a:r>
            <a:r>
              <a:rPr lang="en-US" sz="3200" dirty="0" smtClean="0">
                <a:effectLst/>
                <a:hlinkClick r:id="rId5"/>
              </a:rPr>
              <a:t>Talkback</a:t>
            </a:r>
            <a:r>
              <a:rPr lang="en-US" sz="3200" dirty="0" smtClean="0">
                <a:effectLst/>
              </a:rPr>
              <a:t> (latest OS version)</a:t>
            </a:r>
          </a:p>
          <a:p>
            <a:pPr lvl="1"/>
            <a:r>
              <a:rPr lang="en-US" sz="3200" dirty="0" smtClean="0">
                <a:effectLst/>
              </a:rPr>
              <a:t>iOS: </a:t>
            </a:r>
            <a:r>
              <a:rPr lang="en-US" sz="3200" dirty="0" err="1" smtClean="0">
                <a:effectLst/>
                <a:hlinkClick r:id="rId6"/>
              </a:rPr>
              <a:t>VoiceOver</a:t>
            </a:r>
            <a:r>
              <a:rPr lang="en-US" sz="3200" dirty="0" smtClean="0">
                <a:effectLst/>
              </a:rPr>
              <a:t> (latest OS version)</a:t>
            </a:r>
          </a:p>
        </p:txBody>
      </p:sp>
    </p:spTree>
    <p:extLst>
      <p:ext uri="{BB962C8B-B14F-4D97-AF65-F5344CB8AC3E}">
        <p14:creationId xmlns:p14="http://schemas.microsoft.com/office/powerpoint/2010/main" val="16220648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Attempts and Extra Time</a:t>
            </a:r>
            <a:endParaRPr lang="en-US" dirty="0"/>
          </a:p>
        </p:txBody>
      </p:sp>
      <p:sp>
        <p:nvSpPr>
          <p:cNvPr id="3" name="Content Placeholder 2"/>
          <p:cNvSpPr>
            <a:spLocks noGrp="1"/>
          </p:cNvSpPr>
          <p:nvPr>
            <p:ph idx="1"/>
          </p:nvPr>
        </p:nvSpPr>
        <p:spPr/>
        <p:txBody>
          <a:bodyPr/>
          <a:lstStyle/>
          <a:p>
            <a:r>
              <a:rPr lang="en-US" dirty="0" smtClean="0">
                <a:hlinkClick r:id="rId2"/>
              </a:rPr>
              <a:t>Extra Attempts on a Published Quiz</a:t>
            </a:r>
            <a:endParaRPr lang="en-US" dirty="0" smtClean="0"/>
          </a:p>
          <a:p>
            <a:endParaRPr lang="en-US" dirty="0" smtClean="0"/>
          </a:p>
          <a:p>
            <a:r>
              <a:rPr lang="en-US" dirty="0" smtClean="0">
                <a:hlinkClick r:id="rId3"/>
              </a:rPr>
              <a:t>Adding Time to a Published Quiz</a:t>
            </a:r>
            <a:endParaRPr lang="en-US" dirty="0" smtClean="0"/>
          </a:p>
          <a:p>
            <a:endParaRPr lang="en-US" dirty="0"/>
          </a:p>
        </p:txBody>
      </p:sp>
    </p:spTree>
    <p:extLst>
      <p:ext uri="{BB962C8B-B14F-4D97-AF65-F5344CB8AC3E}">
        <p14:creationId xmlns:p14="http://schemas.microsoft.com/office/powerpoint/2010/main" val="13051524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a:t>
            </a:r>
            <a:endParaRPr lang="en-US" dirty="0"/>
          </a:p>
        </p:txBody>
      </p:sp>
      <p:sp>
        <p:nvSpPr>
          <p:cNvPr id="3" name="Content Placeholder 2"/>
          <p:cNvSpPr>
            <a:spLocks noGrp="1"/>
          </p:cNvSpPr>
          <p:nvPr>
            <p:ph idx="1"/>
          </p:nvPr>
        </p:nvSpPr>
        <p:spPr/>
        <p:txBody>
          <a:bodyPr/>
          <a:lstStyle/>
          <a:p>
            <a:r>
              <a:rPr lang="en-US" dirty="0" smtClean="0">
                <a:hlinkClick r:id="rId2"/>
              </a:rPr>
              <a:t>UDOIT Homepage</a:t>
            </a:r>
            <a:endParaRPr lang="en-US" dirty="0" smtClean="0"/>
          </a:p>
          <a:p>
            <a:endParaRPr lang="en-US" dirty="0" smtClean="0"/>
          </a:p>
          <a:p>
            <a:endParaRPr lang="en-US" dirty="0"/>
          </a:p>
          <a:p>
            <a:r>
              <a:rPr lang="en-US" dirty="0" smtClean="0">
                <a:hlinkClick r:id="rId3"/>
              </a:rPr>
              <a:t>Making Google Docs Accessible</a:t>
            </a:r>
            <a:endParaRPr lang="en-US" dirty="0"/>
          </a:p>
        </p:txBody>
      </p:sp>
    </p:spTree>
    <p:extLst>
      <p:ext uri="{BB962C8B-B14F-4D97-AF65-F5344CB8AC3E}">
        <p14:creationId xmlns:p14="http://schemas.microsoft.com/office/powerpoint/2010/main" val="3297303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Design</a:t>
            </a:r>
            <a:endParaRPr lang="en-US" dirty="0"/>
          </a:p>
        </p:txBody>
      </p:sp>
      <p:sp>
        <p:nvSpPr>
          <p:cNvPr id="3" name="Content Placeholder 2"/>
          <p:cNvSpPr>
            <a:spLocks noGrp="1"/>
          </p:cNvSpPr>
          <p:nvPr>
            <p:ph idx="1"/>
          </p:nvPr>
        </p:nvSpPr>
        <p:spPr/>
        <p:txBody>
          <a:bodyPr>
            <a:normAutofit fontScale="92500"/>
          </a:bodyPr>
          <a:lstStyle/>
          <a:p>
            <a:r>
              <a:rPr lang="en-US" b="1" dirty="0" smtClean="0"/>
              <a:t>Multiple means of representation</a:t>
            </a:r>
            <a:r>
              <a:rPr lang="en-US" dirty="0" smtClean="0"/>
              <a:t/>
            </a:r>
            <a:br>
              <a:rPr lang="en-US" dirty="0" smtClean="0"/>
            </a:br>
            <a:r>
              <a:rPr lang="en-US" dirty="0" smtClean="0"/>
              <a:t>Give students the same information through different formats (visual, auditory, or textual) to ensure that key information will be equally perceptible to all.</a:t>
            </a:r>
          </a:p>
          <a:p>
            <a:r>
              <a:rPr lang="en-US" b="1" dirty="0" smtClean="0"/>
              <a:t>Multiple means of action and expression</a:t>
            </a:r>
            <a:r>
              <a:rPr lang="en-US" dirty="0" smtClean="0"/>
              <a:t/>
            </a:r>
            <a:br>
              <a:rPr lang="en-US" dirty="0" smtClean="0"/>
            </a:br>
            <a:r>
              <a:rPr lang="en-US" dirty="0" smtClean="0"/>
              <a:t>Give students plenty of options for expressing what they know, and provide models, feedback, and supports for their different levels of proficiency.</a:t>
            </a:r>
          </a:p>
          <a:p>
            <a:r>
              <a:rPr lang="en-US" b="1" dirty="0" smtClean="0"/>
              <a:t>Multiple means of engagement</a:t>
            </a:r>
            <a:r>
              <a:rPr lang="en-US" dirty="0" smtClean="0"/>
              <a:t> </a:t>
            </a:r>
            <a:br>
              <a:rPr lang="en-US" dirty="0" smtClean="0"/>
            </a:br>
            <a:r>
              <a:rPr lang="en-US" dirty="0" smtClean="0"/>
              <a:t>What excites one student may bore another! Give students choices (working independently vs. working collaboratively, the sequence or timing of tasks, the level of challenge, etc.) to spark their interests and autonomy.</a:t>
            </a:r>
          </a:p>
          <a:p>
            <a:endParaRPr lang="en-US" dirty="0"/>
          </a:p>
        </p:txBody>
      </p:sp>
    </p:spTree>
    <p:extLst>
      <p:ext uri="{BB962C8B-B14F-4D97-AF65-F5344CB8AC3E}">
        <p14:creationId xmlns:p14="http://schemas.microsoft.com/office/powerpoint/2010/main" val="893105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 Content Editor</a:t>
            </a:r>
            <a:endParaRPr lang="en-US" dirty="0"/>
          </a:p>
        </p:txBody>
      </p:sp>
      <p:sp>
        <p:nvSpPr>
          <p:cNvPr id="3" name="Content Placeholder 2"/>
          <p:cNvSpPr>
            <a:spLocks noGrp="1"/>
          </p:cNvSpPr>
          <p:nvPr>
            <p:ph idx="1"/>
          </p:nvPr>
        </p:nvSpPr>
        <p:spPr/>
        <p:txBody>
          <a:bodyPr/>
          <a:lstStyle/>
          <a:p>
            <a:r>
              <a:rPr lang="en-US" dirty="0" smtClean="0"/>
              <a:t>Only content created within the rich content editor will be checked with the accessibility checker.</a:t>
            </a:r>
          </a:p>
          <a:p>
            <a:pPr marL="0" indent="0">
              <a:buNone/>
            </a:pPr>
            <a:endParaRPr lang="en-US" dirty="0" smtClean="0"/>
          </a:p>
          <a:p>
            <a:r>
              <a:rPr lang="en-US" dirty="0" smtClean="0">
                <a:hlinkClick r:id="rId2"/>
              </a:rPr>
              <a:t>Rich Content Editor Accessibility Guidance</a:t>
            </a:r>
            <a:endParaRPr lang="en-US" dirty="0" smtClean="0"/>
          </a:p>
          <a:p>
            <a:endParaRPr lang="en-US" dirty="0"/>
          </a:p>
        </p:txBody>
      </p:sp>
    </p:spTree>
    <p:extLst>
      <p:ext uri="{BB962C8B-B14F-4D97-AF65-F5344CB8AC3E}">
        <p14:creationId xmlns:p14="http://schemas.microsoft.com/office/powerpoint/2010/main" val="940704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Heading Basics</a:t>
            </a:r>
            <a:endParaRPr lang="en-US" dirty="0"/>
          </a:p>
        </p:txBody>
      </p:sp>
      <p:sp>
        <p:nvSpPr>
          <p:cNvPr id="3" name="Content Placeholder 2"/>
          <p:cNvSpPr>
            <a:spLocks noGrp="1"/>
          </p:cNvSpPr>
          <p:nvPr>
            <p:ph idx="1"/>
          </p:nvPr>
        </p:nvSpPr>
        <p:spPr/>
        <p:txBody>
          <a:bodyPr/>
          <a:lstStyle/>
          <a:p>
            <a:r>
              <a:rPr lang="en-US" dirty="0" smtClean="0"/>
              <a:t>The Accessibility checker will not always flag heading errors</a:t>
            </a:r>
          </a:p>
          <a:p>
            <a:r>
              <a:rPr lang="en-US" dirty="0" smtClean="0"/>
              <a:t>Nest headings by their rank/level, in reverse order.</a:t>
            </a:r>
          </a:p>
          <a:p>
            <a:r>
              <a:rPr lang="en-US" dirty="0" smtClean="0"/>
              <a:t>In Canvas, the page title has the rank 1, and page headings descend from main rank 2 to sub-rank 4 </a:t>
            </a:r>
          </a:p>
          <a:p>
            <a:r>
              <a:rPr lang="en-US" dirty="0" smtClean="0"/>
              <a:t>Skipping heading ranks can be confusing and should be avoided where possible</a:t>
            </a:r>
            <a:endParaRPr lang="en-US" dirty="0"/>
          </a:p>
        </p:txBody>
      </p:sp>
    </p:spTree>
    <p:extLst>
      <p:ext uri="{BB962C8B-B14F-4D97-AF65-F5344CB8AC3E}">
        <p14:creationId xmlns:p14="http://schemas.microsoft.com/office/powerpoint/2010/main" val="3300171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Formatting Headings with Canvas' Rich Content Editor (RCE)</a:t>
            </a:r>
            <a:endParaRPr lang="en-US" dirty="0"/>
          </a:p>
        </p:txBody>
      </p:sp>
      <p:sp>
        <p:nvSpPr>
          <p:cNvPr id="3" name="Content Placeholder 2"/>
          <p:cNvSpPr>
            <a:spLocks noGrp="1"/>
          </p:cNvSpPr>
          <p:nvPr>
            <p:ph idx="1"/>
          </p:nvPr>
        </p:nvSpPr>
        <p:spPr/>
        <p:txBody>
          <a:bodyPr/>
          <a:lstStyle/>
          <a:p>
            <a:r>
              <a:rPr lang="en-US" dirty="0" smtClean="0"/>
              <a:t>Highlight the text of your heading.</a:t>
            </a:r>
          </a:p>
          <a:p>
            <a:r>
              <a:rPr lang="en-US" dirty="0" smtClean="0"/>
              <a:t>Click the text dropdown menu.</a:t>
            </a:r>
          </a:p>
          <a:p>
            <a:r>
              <a:rPr lang="en-US" dirty="0" smtClean="0"/>
              <a:t>Select the heading level.</a:t>
            </a:r>
          </a:p>
          <a:p>
            <a:r>
              <a:rPr lang="en-US" dirty="0" smtClean="0"/>
              <a:t>Once a heading has been styled using the RCE, you can make format changes (bold, italics, font size or </a:t>
            </a:r>
            <a:r>
              <a:rPr lang="en-US" dirty="0" smtClean="0">
                <a:hlinkClick r:id="rId3" tooltip="D5 &amp; D6 - Color"/>
              </a:rPr>
              <a:t>color</a:t>
            </a:r>
            <a:r>
              <a:rPr lang="en-US" dirty="0" smtClean="0"/>
              <a:t>), if desired.</a:t>
            </a:r>
          </a:p>
          <a:p>
            <a:endParaRPr lang="en-US" dirty="0" smtClean="0"/>
          </a:p>
          <a:p>
            <a:endParaRPr lang="en-US" dirty="0"/>
          </a:p>
        </p:txBody>
      </p:sp>
      <p:pic>
        <p:nvPicPr>
          <p:cNvPr id="4" name="Picture 3" descr="Header format drop down menu"/>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9017" y="4251229"/>
            <a:ext cx="5832999" cy="2349402"/>
          </a:xfrm>
          <a:prstGeom prst="rect">
            <a:avLst/>
          </a:prstGeom>
        </p:spPr>
      </p:pic>
    </p:spTree>
    <p:extLst>
      <p:ext uri="{BB962C8B-B14F-4D97-AF65-F5344CB8AC3E}">
        <p14:creationId xmlns:p14="http://schemas.microsoft.com/office/powerpoint/2010/main" val="582287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Lists</a:t>
            </a:r>
            <a:endParaRPr lang="en-US" dirty="0"/>
          </a:p>
        </p:txBody>
      </p:sp>
      <p:sp>
        <p:nvSpPr>
          <p:cNvPr id="3" name="Content Placeholder 2"/>
          <p:cNvSpPr>
            <a:spLocks noGrp="1"/>
          </p:cNvSpPr>
          <p:nvPr>
            <p:ph idx="1"/>
          </p:nvPr>
        </p:nvSpPr>
        <p:spPr/>
        <p:txBody>
          <a:bodyPr>
            <a:normAutofit lnSpcReduction="10000"/>
          </a:bodyPr>
          <a:lstStyle/>
          <a:p>
            <a:r>
              <a:rPr lang="en-US" dirty="0" smtClean="0"/>
              <a:t>Lists provide an easily understood, structured order to content. Lists can be a potential replacement for simple tables (which tend to be more difficult to navigate using a screen reader). As long as we're talking about lists, let's clarify that there are two kinds:</a:t>
            </a:r>
          </a:p>
          <a:p>
            <a:endParaRPr lang="en-US" dirty="0" smtClean="0"/>
          </a:p>
          <a:p>
            <a:r>
              <a:rPr lang="en-US" dirty="0" smtClean="0"/>
              <a:t>Ordered (numbered): these are used to indicate a sequence or progression</a:t>
            </a:r>
          </a:p>
          <a:p>
            <a:endParaRPr lang="en-US" dirty="0"/>
          </a:p>
          <a:p>
            <a:r>
              <a:rPr lang="en-US" dirty="0" smtClean="0"/>
              <a:t>Unordered (bulleted): these are used for content items with no order of importance</a:t>
            </a:r>
          </a:p>
          <a:p>
            <a:endParaRPr lang="en-US" dirty="0" smtClean="0"/>
          </a:p>
          <a:p>
            <a:endParaRPr lang="en-US" dirty="0"/>
          </a:p>
        </p:txBody>
      </p:sp>
    </p:spTree>
    <p:extLst>
      <p:ext uri="{BB962C8B-B14F-4D97-AF65-F5344CB8AC3E}">
        <p14:creationId xmlns:p14="http://schemas.microsoft.com/office/powerpoint/2010/main" val="3858514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Lists Continued</a:t>
            </a:r>
            <a:endParaRPr lang="en-US" dirty="0"/>
          </a:p>
        </p:txBody>
      </p:sp>
      <p:sp>
        <p:nvSpPr>
          <p:cNvPr id="3" name="Content Placeholder 2"/>
          <p:cNvSpPr>
            <a:spLocks noGrp="1"/>
          </p:cNvSpPr>
          <p:nvPr>
            <p:ph idx="1"/>
          </p:nvPr>
        </p:nvSpPr>
        <p:spPr/>
        <p:txBody>
          <a:bodyPr/>
          <a:lstStyle/>
          <a:p>
            <a:r>
              <a:rPr lang="en-US" dirty="0" smtClean="0"/>
              <a:t>Lists should be created using the Rich Content Editor (RCE) rather than manually (using the spacebar) so the list is properly tagged in the html code and a screen reader device can interpret it as an actual list.</a:t>
            </a:r>
          </a:p>
          <a:p>
            <a:endParaRPr lang="en-US" dirty="0"/>
          </a:p>
        </p:txBody>
      </p:sp>
    </p:spTree>
    <p:extLst>
      <p:ext uri="{BB962C8B-B14F-4D97-AF65-F5344CB8AC3E}">
        <p14:creationId xmlns:p14="http://schemas.microsoft.com/office/powerpoint/2010/main" val="3016225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76553</TotalTime>
  <Words>1727</Words>
  <Application>Microsoft Office PowerPoint</Application>
  <PresentationFormat>Widescreen</PresentationFormat>
  <Paragraphs>217</Paragraphs>
  <Slides>39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Making Canvas Courses Accessible</vt:lpstr>
      <vt:lpstr>Begin with the End in Mind (Covey, 1989)</vt:lpstr>
      <vt:lpstr>Pop Quiz (Not Really)</vt:lpstr>
      <vt:lpstr>Universal Design</vt:lpstr>
      <vt:lpstr>Rich Content Editor</vt:lpstr>
      <vt:lpstr>Heading Basics</vt:lpstr>
      <vt:lpstr>Formatting Headings with Canvas' Rich Content Editor (RCE)</vt:lpstr>
      <vt:lpstr>Lists</vt:lpstr>
      <vt:lpstr>Lists Continued</vt:lpstr>
      <vt:lpstr>Formatting Lists with Canvas' Rich Content Editor (RCE)</vt:lpstr>
      <vt:lpstr>Tables 1</vt:lpstr>
      <vt:lpstr>Table Example</vt:lpstr>
      <vt:lpstr>How to set table headers</vt:lpstr>
      <vt:lpstr>Setting Table Headers</vt:lpstr>
      <vt:lpstr>Setting the Table Row Properties Manually</vt:lpstr>
      <vt:lpstr>Row Properties Drop Down Menu</vt:lpstr>
      <vt:lpstr>Row Properties Continued</vt:lpstr>
      <vt:lpstr>Color Contrast</vt:lpstr>
      <vt:lpstr>The graphic below shows you which default colors in the Canvas RCE have appropriate contrast.</vt:lpstr>
      <vt:lpstr>Note on Colors</vt:lpstr>
      <vt:lpstr>Using Contrastchecker.com</vt:lpstr>
      <vt:lpstr>Checking Contrast</vt:lpstr>
      <vt:lpstr>Contrastchecker.com</vt:lpstr>
      <vt:lpstr>Color and Meaning</vt:lpstr>
      <vt:lpstr>Images (alt text)</vt:lpstr>
      <vt:lpstr>How much Alt Text?</vt:lpstr>
      <vt:lpstr>Tips for Writing Alt Text</vt:lpstr>
      <vt:lpstr>Alt Text Example</vt:lpstr>
      <vt:lpstr>Formatting Alt Text with Canvas' Rich Content Editor (RCE)</vt:lpstr>
      <vt:lpstr>Click the Embed Image icon in the RCE menu.</vt:lpstr>
      <vt:lpstr>In the pop-up dialogue box, type an appropriate description in the alt text field OR select the Decorative Image box.</vt:lpstr>
      <vt:lpstr>What Is "Appropriate Captioning?”</vt:lpstr>
      <vt:lpstr>If you created the video:</vt:lpstr>
      <vt:lpstr>If you didn't create the video:</vt:lpstr>
      <vt:lpstr>A Note on DE Live Lectures</vt:lpstr>
      <vt:lpstr>Checklist</vt:lpstr>
      <vt:lpstr>Screen Readers</vt:lpstr>
      <vt:lpstr>Multiple Attempts and Extra Time</vt:lpstr>
      <vt:lpstr>Other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Canvas Courses Accessible</dc:title>
  <dc:creator>Roberto Santiago</dc:creator>
  <cp:lastModifiedBy>Roberto Santiago</cp:lastModifiedBy>
  <cp:revision>48</cp:revision>
  <dcterms:created xsi:type="dcterms:W3CDTF">2018-11-30T19:23:26Z</dcterms:created>
  <dcterms:modified xsi:type="dcterms:W3CDTF">2019-01-22T23:17:01Z</dcterms:modified>
</cp:coreProperties>
</file>