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/>
    <p:restoredTop sz="94681"/>
  </p:normalViewPr>
  <p:slideViewPr>
    <p:cSldViewPr snapToGrid="0" snapToObjects="1">
      <p:cViewPr varScale="1">
        <p:scale>
          <a:sx n="64" d="100"/>
          <a:sy n="64" d="100"/>
        </p:scale>
        <p:origin x="2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FEB0DED2-37AB-0640-89EB-612F47EA28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3A146F4-BEAB-4549-8B62-5D9AB8F3B03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4DFFB-C73C-624E-8FDB-79BA66B3D78C}" type="datetimeFigureOut">
              <a:rPr lang="en-US" smtClean="0"/>
              <a:t>1/22/19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F1CFB6F-8F1D-F64A-AB6C-980F0BE20EE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2D8CA18-AABA-674B-8085-E17EB8D2BD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9BB71F-A949-3847-94A9-89F72C4A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702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/>
              <a:t>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/>
              <a:pPr/>
              <a:t>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canvaslms.com/docs/DOC-12774-415255021" TargetMode="External"/><Relationship Id="rId4" Type="http://schemas.openxmlformats.org/officeDocument/2006/relationships/hyperlink" Target="https://community.canvaslms.com/docs/DOC-12931-4152724107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ommunity.canvaslms.com/videos/1119-speedgrader-overview-instructors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ommunity.canvaslms.com/docs/DOC-10725-67952720324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C6B5BF-39F8-334E-9CB6-9D88F620F7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Canvas Features: </a:t>
            </a:r>
            <a:br>
              <a:rPr lang="en-US" dirty="0"/>
            </a:br>
            <a:r>
              <a:rPr lang="en-US" dirty="0"/>
              <a:t>Attendance and </a:t>
            </a:r>
            <a:r>
              <a:rPr lang="en-US" dirty="0" err="1"/>
              <a:t>Speedgrader</a:t>
            </a:r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93095C5-1F54-2D47-85D2-570724A323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2561256"/>
          </a:xfrm>
        </p:spPr>
        <p:txBody>
          <a:bodyPr>
            <a:noAutofit/>
          </a:bodyPr>
          <a:lstStyle/>
          <a:p>
            <a:r>
              <a:rPr lang="en-US" sz="2400" dirty="0"/>
              <a:t>Terry Exner</a:t>
            </a:r>
          </a:p>
          <a:p>
            <a:r>
              <a:rPr lang="en-US" sz="2400" dirty="0"/>
              <a:t>Business Administration Faculty and not so expert Canvas user </a:t>
            </a:r>
            <a:r>
              <a:rPr lang="en-US" sz="2400" dirty="0">
                <a:sym typeface="Wingdings" pitchFamily="2" charset="2"/>
              </a:rPr>
              <a:t></a:t>
            </a:r>
          </a:p>
          <a:p>
            <a:r>
              <a:rPr lang="en-US" sz="2400" dirty="0">
                <a:sym typeface="Wingdings" pitchFamily="2" charset="2"/>
              </a:rPr>
              <a:t>JANUARY 24, 2019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5753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881FB3-98BA-CA45-A03A-FABDD9157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Speedgrader</a:t>
            </a:r>
            <a:r>
              <a:rPr lang="en-US"/>
              <a:t> Benefits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145790-7607-374B-86B8-807A29A4A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8291" y="1781298"/>
            <a:ext cx="10085510" cy="4441372"/>
          </a:xfrm>
        </p:spPr>
        <p:txBody>
          <a:bodyPr>
            <a:normAutofit fontScale="92500" lnSpcReduction="10000"/>
          </a:bodyPr>
          <a:lstStyle/>
          <a:p>
            <a:r>
              <a:rPr lang="en-US" sz="3000"/>
              <a:t>Saves paper!  Great on-line tool! </a:t>
            </a:r>
          </a:p>
          <a:p>
            <a:r>
              <a:rPr lang="en-US" sz="3000"/>
              <a:t>Great for Microsoft Office applications</a:t>
            </a:r>
          </a:p>
          <a:p>
            <a:pPr lvl="1"/>
            <a:r>
              <a:rPr lang="en-US" sz="2600"/>
              <a:t>Excel workbook assignments with multiple spreadsheets</a:t>
            </a:r>
          </a:p>
          <a:p>
            <a:r>
              <a:rPr lang="en-US" sz="3000"/>
              <a:t>Grades flow to gradebook</a:t>
            </a:r>
          </a:p>
          <a:p>
            <a:r>
              <a:rPr lang="en-US" sz="3000"/>
              <a:t>Easily view who has/has not turned in an assignment</a:t>
            </a:r>
          </a:p>
          <a:p>
            <a:r>
              <a:rPr lang="en-US" sz="3000"/>
              <a:t>Easy to report comments to students</a:t>
            </a:r>
          </a:p>
          <a:p>
            <a:r>
              <a:rPr lang="en-US" sz="3000"/>
              <a:t>You set up the file parameters for uploading </a:t>
            </a:r>
          </a:p>
          <a:p>
            <a:pPr marL="914400" lvl="2" indent="0">
              <a:buNone/>
            </a:pPr>
            <a:r>
              <a:rPr lang="en-US" sz="2200"/>
              <a:t>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356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E668C4-5283-ED4A-A29D-77F73EC75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Setting up an assignment in Speedgrader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34D875-42B9-BA45-B8B8-C7BE0DC6C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923802"/>
            <a:ext cx="9905998" cy="4334493"/>
          </a:xfrm>
        </p:spPr>
        <p:txBody>
          <a:bodyPr>
            <a:normAutofit/>
          </a:bodyPr>
          <a:lstStyle/>
          <a:p>
            <a:r>
              <a:rPr lang="en-US" sz="2800"/>
              <a:t>Go to Assignment tab</a:t>
            </a:r>
          </a:p>
          <a:p>
            <a:r>
              <a:rPr lang="en-US" sz="2800"/>
              <a:t>Add Assignment</a:t>
            </a:r>
          </a:p>
          <a:p>
            <a:r>
              <a:rPr lang="en-US" sz="2800"/>
              <a:t>Click “Submission type/File Uploads”</a:t>
            </a:r>
          </a:p>
          <a:p>
            <a:r>
              <a:rPr lang="en-US" sz="2800"/>
              <a:t>Set up file formats to be uploaded if you wish to restrict the file type</a:t>
            </a:r>
          </a:p>
          <a:p>
            <a:pPr lvl="1"/>
            <a:r>
              <a:rPr lang="en-US" sz="2400"/>
              <a:t>Examples:  .doc, </a:t>
            </a:r>
            <a:r>
              <a:rPr lang="en-US" sz="2400" err="1"/>
              <a:t>docx</a:t>
            </a:r>
            <a:r>
              <a:rPr lang="en-US" sz="2400"/>
              <a:t>, .pdf,.</a:t>
            </a:r>
            <a:r>
              <a:rPr lang="en-US" sz="2400" err="1"/>
              <a:t>xlsx</a:t>
            </a:r>
            <a:r>
              <a:rPr lang="en-US" sz="2400"/>
              <a:t>, .</a:t>
            </a:r>
            <a:r>
              <a:rPr lang="en-US" sz="2400" err="1"/>
              <a:t>xls</a:t>
            </a:r>
            <a:r>
              <a:rPr lang="en-US" sz="2400"/>
              <a:t>, .pptx, .ppt</a:t>
            </a:r>
          </a:p>
          <a:p>
            <a:r>
              <a:rPr lang="en-US" sz="2800"/>
              <a:t>Set Assignment Due Date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38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07F359-5C6C-DC46-8CC3-23F28464B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does the student do?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6A6E5C-3173-B840-BE0B-9CEAD8030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097088"/>
            <a:ext cx="9905998" cy="3694113"/>
          </a:xfrm>
        </p:spPr>
        <p:txBody>
          <a:bodyPr/>
          <a:lstStyle/>
          <a:p>
            <a:r>
              <a:rPr lang="en-US" sz="2800"/>
              <a:t>Click on Assignment/submit Assignment/File upload/choose file/submit </a:t>
            </a:r>
          </a:p>
          <a:p>
            <a:pPr lvl="1"/>
            <a:r>
              <a:rPr lang="en-US" sz="2400"/>
              <a:t>Only authorized files will be uploaded!</a:t>
            </a:r>
          </a:p>
          <a:p>
            <a:r>
              <a:rPr lang="en-US" sz="2800"/>
              <a:t>Option to insert comments</a:t>
            </a:r>
          </a:p>
          <a:p>
            <a:r>
              <a:rPr lang="en-US" sz="2800"/>
              <a:t>Student can resubmit assignments </a:t>
            </a:r>
          </a:p>
          <a:p>
            <a:pPr lvl="1"/>
            <a:r>
              <a:rPr lang="en-US" sz="2400"/>
              <a:t>Only the latest assignment will be viewed! 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18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A0E6DC-0671-6147-8B5A-045D06BF3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Viewing the Completed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A80946-3481-3C47-81D2-DA4444A48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976355"/>
            <a:ext cx="10002382" cy="4091936"/>
          </a:xfrm>
        </p:spPr>
        <p:txBody>
          <a:bodyPr/>
          <a:lstStyle/>
          <a:p>
            <a:r>
              <a:rPr lang="en-US" sz="2800" dirty="0"/>
              <a:t>Click on the Assignment </a:t>
            </a:r>
          </a:p>
          <a:p>
            <a:r>
              <a:rPr lang="en-US" sz="2800" dirty="0"/>
              <a:t>Click on </a:t>
            </a:r>
            <a:r>
              <a:rPr lang="en-US" sz="2800" dirty="0" err="1"/>
              <a:t>SpeedGrader</a:t>
            </a:r>
            <a:endParaRPr lang="en-US" sz="2800" dirty="0"/>
          </a:p>
          <a:p>
            <a:r>
              <a:rPr lang="en-US" sz="2800" dirty="0"/>
              <a:t>Click on the student and view! </a:t>
            </a:r>
          </a:p>
          <a:p>
            <a:pPr lvl="1"/>
            <a:r>
              <a:rPr lang="en-US" sz="2400" dirty="0"/>
              <a:t>View on-line</a:t>
            </a:r>
          </a:p>
          <a:p>
            <a:pPr lvl="1"/>
            <a:r>
              <a:rPr lang="en-US" sz="2400" dirty="0"/>
              <a:t>Download (for example to see formula details in Excel)</a:t>
            </a:r>
          </a:p>
          <a:p>
            <a:pPr lvl="1"/>
            <a:r>
              <a:rPr lang="en-US" sz="2400" dirty="0"/>
              <a:t>Only the latest student submission is shown</a:t>
            </a:r>
          </a:p>
          <a:p>
            <a:pPr lvl="1"/>
            <a:r>
              <a:rPr lang="en-US" sz="2400" dirty="0"/>
              <a:t>All student comments are seen in </a:t>
            </a:r>
            <a:r>
              <a:rPr lang="en-US" sz="2400" dirty="0" err="1"/>
              <a:t>SpeedGrader</a:t>
            </a:r>
            <a:r>
              <a:rPr lang="en-US" sz="2400" dirty="0"/>
              <a:t>!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453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C83152-314B-594F-A694-8838F19ED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Grading the Assignment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3CB254-1A01-6A4F-9C65-99123F85A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3778" y="1983179"/>
            <a:ext cx="10073634" cy="3808022"/>
          </a:xfrm>
        </p:spPr>
        <p:txBody>
          <a:bodyPr/>
          <a:lstStyle/>
          <a:p>
            <a:r>
              <a:rPr lang="en-US" sz="2800" dirty="0"/>
              <a:t>Review available tools in </a:t>
            </a:r>
            <a:r>
              <a:rPr lang="en-US" sz="2800" dirty="0" err="1"/>
              <a:t>Speedgrader</a:t>
            </a:r>
            <a:r>
              <a:rPr lang="en-US" sz="2800" dirty="0"/>
              <a:t> (</a:t>
            </a:r>
            <a:r>
              <a:rPr lang="en-US" sz="2800" dirty="0" err="1"/>
              <a:t>Freetext</a:t>
            </a:r>
            <a:r>
              <a:rPr lang="en-US" sz="2800" dirty="0"/>
              <a:t>, highlight, strike-</a:t>
            </a:r>
            <a:r>
              <a:rPr lang="en-US" sz="2800" dirty="0" err="1"/>
              <a:t>out,etc</a:t>
            </a:r>
            <a:r>
              <a:rPr lang="en-US" sz="2800" dirty="0"/>
              <a:t>.)</a:t>
            </a:r>
          </a:p>
          <a:p>
            <a:r>
              <a:rPr lang="en-US" sz="2800" dirty="0"/>
              <a:t>Assignment Comment section </a:t>
            </a:r>
          </a:p>
          <a:p>
            <a:r>
              <a:rPr lang="en-US" sz="2800" dirty="0"/>
              <a:t>Once entered, grades flow automatically to Gradebook </a:t>
            </a:r>
          </a:p>
          <a:p>
            <a:r>
              <a:rPr lang="en-US" dirty="0"/>
              <a:t>Option to grade using a Rubric (refer to Canvas links)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950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F34524-134A-C64A-8866-A5AE36007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Speedgrader</a:t>
            </a:r>
            <a:r>
              <a:rPr lang="en-US" dirty="0"/>
              <a:t> Links to Canvas</a:t>
            </a:r>
            <a:br>
              <a:rPr lang="en-US" dirty="0"/>
            </a:br>
            <a:r>
              <a:rPr lang="en-US" dirty="0"/>
              <a:t>Click on link or copy and paste </a:t>
            </a:r>
            <a:r>
              <a:rPr lang="en-US" dirty="0" err="1"/>
              <a:t>url</a:t>
            </a:r>
            <a:r>
              <a:rPr lang="en-US" dirty="0"/>
              <a:t> into your browser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4D88FA-E27D-DC41-8759-BE5F00ACF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249487"/>
            <a:ext cx="9905998" cy="3961308"/>
          </a:xfrm>
        </p:spPr>
        <p:txBody>
          <a:bodyPr>
            <a:normAutofit/>
          </a:bodyPr>
          <a:lstStyle/>
          <a:p>
            <a:r>
              <a:rPr lang="en-US" sz="2800" dirty="0">
                <a:hlinkClick r:id="rId2"/>
              </a:rPr>
              <a:t>SpeedGrader Overview video (cc) </a:t>
            </a:r>
            <a:endParaRPr lang="en-US" sz="2800" dirty="0"/>
          </a:p>
          <a:p>
            <a:pPr lvl="1"/>
            <a:r>
              <a:rPr lang="en-US" sz="2400" dirty="0">
                <a:hlinkClick r:id="rId2"/>
              </a:rPr>
              <a:t>https://community.canvaslms.com/videos/1119-speedgrader-overview-instructors</a:t>
            </a:r>
            <a:endParaRPr lang="en-US" sz="2400" dirty="0"/>
          </a:p>
          <a:p>
            <a:r>
              <a:rPr lang="en-US" sz="2800" dirty="0">
                <a:hlinkClick r:id="rId3"/>
              </a:rPr>
              <a:t>How do I use SpeedGrader? </a:t>
            </a:r>
            <a:endParaRPr lang="en-US" sz="2800" dirty="0"/>
          </a:p>
          <a:p>
            <a:pPr lvl="1"/>
            <a:r>
              <a:rPr lang="en-US" sz="2400" dirty="0">
                <a:hlinkClick r:id="rId3"/>
              </a:rPr>
              <a:t>https://community.canvaslms.com/docs/DOC-12774-415255021</a:t>
            </a:r>
            <a:endParaRPr lang="en-US" sz="2400" dirty="0"/>
          </a:p>
          <a:p>
            <a:r>
              <a:rPr lang="en-US" sz="2800" dirty="0">
                <a:hlinkClick r:id="rId4"/>
              </a:rPr>
              <a:t>Using a Rubric to grade submissions in SpeedGrader</a:t>
            </a:r>
            <a:endParaRPr lang="en-US" sz="2800" dirty="0"/>
          </a:p>
          <a:p>
            <a:pPr lvl="1"/>
            <a:r>
              <a:rPr lang="en-US" sz="2400" dirty="0"/>
              <a:t>https://</a:t>
            </a:r>
            <a:r>
              <a:rPr lang="en-US" sz="2400" dirty="0" err="1"/>
              <a:t>community.canvaslms.com</a:t>
            </a:r>
            <a:r>
              <a:rPr lang="en-US" sz="2400" dirty="0"/>
              <a:t>/docs/DOC-12931-4152724107</a:t>
            </a:r>
          </a:p>
        </p:txBody>
      </p:sp>
    </p:spTree>
    <p:extLst>
      <p:ext uri="{BB962C8B-B14F-4D97-AF65-F5344CB8AC3E}">
        <p14:creationId xmlns:p14="http://schemas.microsoft.com/office/powerpoint/2010/main" val="35148118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D06D81-382F-6F42-B6E8-F30949EC8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Questions, helpful hints?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BD7001-8BBF-8848-AB43-39C418858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24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0F30F1-2321-FF49-A63E-73DA5700B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Attendance Feature Topics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846344-E250-8442-9E71-C84E9F5DD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Where do I start?</a:t>
            </a:r>
          </a:p>
          <a:p>
            <a:r>
              <a:rPr lang="en-US" sz="2800"/>
              <a:t>Sharing with students</a:t>
            </a:r>
          </a:p>
          <a:p>
            <a:r>
              <a:rPr lang="en-US" sz="2800"/>
              <a:t>Downloading reports</a:t>
            </a:r>
          </a:p>
          <a:p>
            <a:r>
              <a:rPr lang="en-US" sz="2800"/>
              <a:t>Support for Starfish </a:t>
            </a:r>
          </a:p>
          <a:p>
            <a:r>
              <a:rPr lang="en-US" sz="2800"/>
              <a:t>Canvas links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0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F29254-4CDB-F646-AC5B-0FAF2C722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SPEEdgrader Topics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C25240-BAFA-B14C-91E9-EE1CF24E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000104"/>
            <a:ext cx="10038008" cy="4044435"/>
          </a:xfrm>
        </p:spPr>
        <p:txBody>
          <a:bodyPr>
            <a:noAutofit/>
          </a:bodyPr>
          <a:lstStyle/>
          <a:p>
            <a:r>
              <a:rPr lang="en-US" sz="2800"/>
              <a:t>Benefits</a:t>
            </a:r>
          </a:p>
          <a:p>
            <a:r>
              <a:rPr lang="en-US" sz="2800"/>
              <a:t>Setting up an assignment</a:t>
            </a:r>
          </a:p>
          <a:p>
            <a:r>
              <a:rPr lang="en-US" sz="2800"/>
              <a:t>What does the student do?</a:t>
            </a:r>
          </a:p>
          <a:p>
            <a:r>
              <a:rPr lang="en-US" sz="2800"/>
              <a:t>Viewing the completed assignment</a:t>
            </a:r>
          </a:p>
          <a:p>
            <a:r>
              <a:rPr lang="en-US" sz="2800"/>
              <a:t>Grading the assignment</a:t>
            </a:r>
          </a:p>
          <a:p>
            <a:r>
              <a:rPr lang="en-US" sz="2800"/>
              <a:t>Canvas links </a:t>
            </a:r>
          </a:p>
        </p:txBody>
      </p:sp>
    </p:spTree>
    <p:extLst>
      <p:ext uri="{BB962C8B-B14F-4D97-AF65-F5344CB8AC3E}">
        <p14:creationId xmlns:p14="http://schemas.microsoft.com/office/powerpoint/2010/main" val="2827800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E4EC0B-903C-164C-A37D-FC4DD23F5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Attendance Feature:  Where do I start?</a:t>
            </a: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E3962F-B5F5-AB4C-9675-40514CE90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769422"/>
            <a:ext cx="10049884" cy="4164282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Go to Settings/Navigation/ then add Attendance Feature </a:t>
            </a:r>
          </a:p>
          <a:p>
            <a:r>
              <a:rPr lang="en-US" sz="2800" dirty="0"/>
              <a:t>Go to Attendance Tab in Canvas</a:t>
            </a:r>
          </a:p>
          <a:p>
            <a:r>
              <a:rPr lang="en-US" sz="2800" dirty="0"/>
              <a:t>View your registered students! </a:t>
            </a:r>
          </a:p>
          <a:p>
            <a:r>
              <a:rPr lang="en-US" sz="2800" dirty="0"/>
              <a:t>Update the Roll Call Settings (using Gear icon) or use what’s provided</a:t>
            </a:r>
          </a:p>
          <a:p>
            <a:r>
              <a:rPr lang="en-US" sz="2800" dirty="0"/>
              <a:t>Take Attendance! </a:t>
            </a:r>
          </a:p>
          <a:p>
            <a:pPr lvl="1"/>
            <a:r>
              <a:rPr lang="en-US" sz="2400" dirty="0"/>
              <a:t>Present, Late, Absent, Unmarked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143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4D0E00-D37D-2E4A-837C-01258775F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Sharing with Students</a:t>
            </a: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8263B5-10FF-874C-AD36-B562DD538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916978"/>
            <a:ext cx="9905999" cy="3541714"/>
          </a:xfrm>
        </p:spPr>
        <p:txBody>
          <a:bodyPr/>
          <a:lstStyle/>
          <a:p>
            <a:r>
              <a:rPr lang="en-US" sz="2800"/>
              <a:t>After first attendance is recorded, set up Attendance as an “assignment”</a:t>
            </a:r>
          </a:p>
          <a:p>
            <a:r>
              <a:rPr lang="en-US" sz="2800"/>
              <a:t>In the set up, include Attendance as part of your grade or check “do not count this assignment towards the final grade” </a:t>
            </a:r>
          </a:p>
          <a:p>
            <a:r>
              <a:rPr lang="en-US" sz="2800"/>
              <a:t>Check the gradebook to see each student’s attendance percent! 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658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98DE26-AD36-1F47-A42B-09093937C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Downloading Reports</a:t>
            </a: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4479E8-B067-C942-9D16-5F90FEB47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011981"/>
            <a:ext cx="9905999" cy="3541714"/>
          </a:xfrm>
        </p:spPr>
        <p:txBody>
          <a:bodyPr/>
          <a:lstStyle/>
          <a:p>
            <a:r>
              <a:rPr lang="en-US" sz="2800" dirty="0"/>
              <a:t>Go to the Attendance tab/Gear icon</a:t>
            </a:r>
          </a:p>
          <a:p>
            <a:r>
              <a:rPr lang="en-US" sz="2800" dirty="0"/>
              <a:t>Select criteria (date range, all or one student)</a:t>
            </a:r>
          </a:p>
          <a:p>
            <a:r>
              <a:rPr lang="en-US" sz="2800" dirty="0"/>
              <a:t>Run report</a:t>
            </a:r>
          </a:p>
          <a:p>
            <a:r>
              <a:rPr lang="en-US" sz="2800" dirty="0"/>
              <a:t>See the report in Outlook!</a:t>
            </a:r>
          </a:p>
          <a:p>
            <a:r>
              <a:rPr lang="en-US" sz="2800" dirty="0"/>
              <a:t>Use Data/ “AutoFilter” feature to select students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669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2EBB88-3EF3-0C44-BCBF-A483F0147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Support for Starfish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C12CBB-5CD6-9A45-9771-6C10B70EC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/>
              <a:t>Report on Attendance</a:t>
            </a:r>
          </a:p>
          <a:p>
            <a:pPr lvl="1"/>
            <a:r>
              <a:rPr lang="en-US" sz="2400"/>
              <a:t>Attendance percent</a:t>
            </a:r>
          </a:p>
          <a:p>
            <a:pPr lvl="1"/>
            <a:r>
              <a:rPr lang="en-US" sz="2400"/>
              <a:t>Dates of attendance</a:t>
            </a:r>
          </a:p>
          <a:p>
            <a:pPr lvl="1"/>
            <a:r>
              <a:rPr lang="en-US" sz="2400"/>
              <a:t>Number of times late, or no-shows</a:t>
            </a:r>
          </a:p>
        </p:txBody>
      </p:sp>
    </p:spTree>
    <p:extLst>
      <p:ext uri="{BB962C8B-B14F-4D97-AF65-F5344CB8AC3E}">
        <p14:creationId xmlns:p14="http://schemas.microsoft.com/office/powerpoint/2010/main" val="617782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18BE3F-C389-E14C-9A04-1AE896210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10543906" cy="1478570"/>
          </a:xfrm>
        </p:spPr>
        <p:txBody>
          <a:bodyPr>
            <a:normAutofit fontScale="90000"/>
          </a:bodyPr>
          <a:lstStyle/>
          <a:p>
            <a:r>
              <a:rPr lang="en-US" dirty="0"/>
              <a:t>Helpful Attendance Link on Canvas</a:t>
            </a:r>
            <a:br>
              <a:rPr lang="en-US" dirty="0"/>
            </a:br>
            <a:r>
              <a:rPr lang="en-US" dirty="0"/>
              <a:t>Click or copy and </a:t>
            </a:r>
            <a:r>
              <a:rPr lang="en-US" dirty="0" err="1"/>
              <a:t>pastE</a:t>
            </a:r>
            <a:r>
              <a:rPr lang="en-US" dirty="0"/>
              <a:t> the link into your </a:t>
            </a:r>
            <a:r>
              <a:rPr lang="en-US" dirty="0" err="1"/>
              <a:t>browseR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CB2BE5D-9963-6C4A-9B4E-3C4218121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25737"/>
            <a:ext cx="9905999" cy="3541714"/>
          </a:xfrm>
        </p:spPr>
        <p:txBody>
          <a:bodyPr/>
          <a:lstStyle/>
          <a:p>
            <a:r>
              <a:rPr lang="en-US" sz="2800">
                <a:hlinkClick r:id="rId2"/>
              </a:rPr>
              <a:t>What is the Canvas attendance feature? </a:t>
            </a:r>
            <a:endParaRPr lang="en-US" sz="2800"/>
          </a:p>
          <a:p>
            <a:pPr lvl="1"/>
            <a:r>
              <a:rPr lang="en-US" sz="2400"/>
              <a:t>https://</a:t>
            </a:r>
            <a:r>
              <a:rPr lang="en-US" sz="2400" err="1"/>
              <a:t>community.canvaslms.com</a:t>
            </a:r>
            <a:r>
              <a:rPr lang="en-US" sz="2400"/>
              <a:t>/docs/DOC-10725-67952720324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86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A12BFD4D-4736-7C44-9B4C-C598E3AB6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Speedgrader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D8F7494-30CB-8044-BC1F-BB676DD928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059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189</TotalTime>
  <Words>495</Words>
  <Application>Microsoft Macintosh PowerPoint</Application>
  <PresentationFormat>Widescreen</PresentationFormat>
  <Paragraphs>86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Trebuchet MS</vt:lpstr>
      <vt:lpstr>Tw Cen MT</vt:lpstr>
      <vt:lpstr>Wingdings</vt:lpstr>
      <vt:lpstr>Circuit</vt:lpstr>
      <vt:lpstr>Canvas Features:  Attendance and Speedgrader </vt:lpstr>
      <vt:lpstr>Attendance Feature Topics </vt:lpstr>
      <vt:lpstr>SPEEdgrader Topics  </vt:lpstr>
      <vt:lpstr>Attendance Feature:  Where do I start? </vt:lpstr>
      <vt:lpstr>Sharing with Students </vt:lpstr>
      <vt:lpstr>Downloading Reports </vt:lpstr>
      <vt:lpstr>Support for Starfish</vt:lpstr>
      <vt:lpstr>Helpful Attendance Link on Canvas Click or copy and pastE the link into your browseR </vt:lpstr>
      <vt:lpstr>Speedgrader </vt:lpstr>
      <vt:lpstr>Speedgrader Benefits </vt:lpstr>
      <vt:lpstr>Setting up an assignment in Speedgrader  </vt:lpstr>
      <vt:lpstr>What does the student do? </vt:lpstr>
      <vt:lpstr>Viewing the Completed Assignment</vt:lpstr>
      <vt:lpstr>Grading the Assignment </vt:lpstr>
      <vt:lpstr>Speedgrader Links to Canvas Click on link or copy and paste url into your browser  </vt:lpstr>
      <vt:lpstr>Questions, helpful hints?  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Canvas Features:  Attendance and Speed grader </dc:title>
  <dc:creator>Microsoft Office User</dc:creator>
  <cp:lastModifiedBy>Heather McCarty</cp:lastModifiedBy>
  <cp:revision>19</cp:revision>
  <cp:lastPrinted>2019-01-19T02:15:44Z</cp:lastPrinted>
  <dcterms:created xsi:type="dcterms:W3CDTF">2019-01-17T00:02:22Z</dcterms:created>
  <dcterms:modified xsi:type="dcterms:W3CDTF">2019-01-22T22:04:10Z</dcterms:modified>
</cp:coreProperties>
</file>